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3" r:id="rId1"/>
  </p:sldMasterIdLst>
  <p:notesMasterIdLst>
    <p:notesMasterId r:id="rId18"/>
  </p:notesMasterIdLst>
  <p:handoutMasterIdLst>
    <p:handoutMasterId r:id="rId19"/>
  </p:handoutMasterIdLst>
  <p:sldIdLst>
    <p:sldId id="256" r:id="rId2"/>
    <p:sldId id="273" r:id="rId3"/>
    <p:sldId id="272" r:id="rId4"/>
    <p:sldId id="275" r:id="rId5"/>
    <p:sldId id="274" r:id="rId6"/>
    <p:sldId id="258" r:id="rId7"/>
    <p:sldId id="259" r:id="rId8"/>
    <p:sldId id="277" r:id="rId9"/>
    <p:sldId id="269" r:id="rId10"/>
    <p:sldId id="270" r:id="rId11"/>
    <p:sldId id="266" r:id="rId12"/>
    <p:sldId id="268" r:id="rId13"/>
    <p:sldId id="276" r:id="rId14"/>
    <p:sldId id="265" r:id="rId15"/>
    <p:sldId id="271" r:id="rId16"/>
    <p:sldId id="25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1" autoAdjust="0"/>
    <p:restoredTop sz="95249" autoAdjust="0"/>
  </p:normalViewPr>
  <p:slideViewPr>
    <p:cSldViewPr snapToGrid="0">
      <p:cViewPr varScale="1">
        <p:scale>
          <a:sx n="93" d="100"/>
          <a:sy n="93" d="100"/>
        </p:scale>
        <p:origin x="10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2823;&#29983;\Desktop\&#30495;&#31354;&#35430;&#39443;&#32080;&#26524;.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2823;&#29983;\Desktop\&#30495;&#31354;&#35430;&#39443;&#32080;&#26524;.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rPr>
              <a:t>真空試験結果</a:t>
            </a:r>
            <a:r>
              <a:rPr lang="en-US" altLang="ja-JP" sz="1400" baseline="0">
                <a:solidFill>
                  <a:sysClr val="windowText" lastClr="000000"/>
                </a:solidFill>
                <a:latin typeface="小塚ゴシック Pro R" panose="020B0400000000000000" pitchFamily="34" charset="-128"/>
                <a:ea typeface="小塚ゴシック Pro R" panose="020B0400000000000000" pitchFamily="34" charset="-128"/>
              </a:rPr>
              <a:t>[</a:t>
            </a:r>
            <a:r>
              <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rPr>
              <a:t>増し締め前</a:t>
            </a:r>
            <a:r>
              <a:rPr lang="en-US" altLang="ja-JP" sz="1400" baseline="0">
                <a:solidFill>
                  <a:sysClr val="windowText" lastClr="000000"/>
                </a:solidFill>
                <a:latin typeface="小塚ゴシック Pro R" panose="020B0400000000000000" pitchFamily="34" charset="-128"/>
                <a:ea typeface="小塚ゴシック Pro R" panose="020B0400000000000000" pitchFamily="34" charset="-128"/>
              </a:rPr>
              <a:t>]</a:t>
            </a:r>
            <a:endPar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endParaRPr>
          </a:p>
        </c:rich>
      </c:tx>
      <c:layout>
        <c:manualLayout>
          <c:xMode val="edge"/>
          <c:yMode val="edge"/>
          <c:x val="0.32766471811771308"/>
          <c:y val="1.08853007778592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5304753312155275"/>
          <c:y val="0.11583815245097924"/>
          <c:w val="0.69398921995061913"/>
          <c:h val="0.6598286790736474"/>
        </c:manualLayout>
      </c:layout>
      <c:scatterChart>
        <c:scatterStyle val="lineMarker"/>
        <c:varyColors val="0"/>
        <c:ser>
          <c:idx val="0"/>
          <c:order val="0"/>
          <c:spPr>
            <a:ln w="25400" cap="rnd">
              <a:noFill/>
              <a:round/>
            </a:ln>
            <a:effectLst/>
          </c:spPr>
          <c:marker>
            <c:symbol val="circle"/>
            <c:size val="5"/>
            <c:spPr>
              <a:solidFill>
                <a:schemeClr val="accent1"/>
              </a:solidFill>
              <a:ln w="38100">
                <a:solidFill>
                  <a:schemeClr val="accent1">
                    <a:lumMod val="50000"/>
                  </a:schemeClr>
                </a:solidFill>
              </a:ln>
              <a:effectLst/>
            </c:spPr>
          </c:marker>
          <c:xVal>
            <c:numRef>
              <c:f>Sheet1!$E$2:$E$9</c:f>
              <c:numCache>
                <c:formatCode>General</c:formatCode>
                <c:ptCount val="8"/>
                <c:pt idx="0">
                  <c:v>0</c:v>
                </c:pt>
                <c:pt idx="1">
                  <c:v>1</c:v>
                </c:pt>
                <c:pt idx="2">
                  <c:v>2</c:v>
                </c:pt>
                <c:pt idx="3">
                  <c:v>3</c:v>
                </c:pt>
                <c:pt idx="4">
                  <c:v>4</c:v>
                </c:pt>
                <c:pt idx="5">
                  <c:v>5</c:v>
                </c:pt>
                <c:pt idx="6">
                  <c:v>6</c:v>
                </c:pt>
                <c:pt idx="7">
                  <c:v>7</c:v>
                </c:pt>
              </c:numCache>
            </c:numRef>
          </c:xVal>
          <c:yVal>
            <c:numRef>
              <c:f>Sheet1!$D$2:$D$9</c:f>
              <c:numCache>
                <c:formatCode>0.00E+00</c:formatCode>
                <c:ptCount val="8"/>
                <c:pt idx="0">
                  <c:v>4.8000000000000004E-3</c:v>
                </c:pt>
                <c:pt idx="1">
                  <c:v>2E-3</c:v>
                </c:pt>
                <c:pt idx="2">
                  <c:v>1.5999999999999999E-3</c:v>
                </c:pt>
                <c:pt idx="3">
                  <c:v>1.4E-3</c:v>
                </c:pt>
                <c:pt idx="4">
                  <c:v>1.2000000000000001E-3</c:v>
                </c:pt>
                <c:pt idx="5">
                  <c:v>6.3999999999999994E-4</c:v>
                </c:pt>
                <c:pt idx="6">
                  <c:v>5.5999999999999995E-4</c:v>
                </c:pt>
                <c:pt idx="7">
                  <c:v>5.2999999999999998E-4</c:v>
                </c:pt>
              </c:numCache>
            </c:numRef>
          </c:yVal>
          <c:smooth val="0"/>
        </c:ser>
        <c:dLbls>
          <c:showLegendKey val="0"/>
          <c:showVal val="0"/>
          <c:showCatName val="0"/>
          <c:showSerName val="0"/>
          <c:showPercent val="0"/>
          <c:showBubbleSize val="0"/>
        </c:dLbls>
        <c:axId val="556652360"/>
        <c:axId val="556648832"/>
      </c:scatterChart>
      <c:valAx>
        <c:axId val="556652360"/>
        <c:scaling>
          <c:orientation val="minMax"/>
        </c:scaling>
        <c:delete val="0"/>
        <c:axPos val="b"/>
        <c:majorGridlines>
          <c:spPr>
            <a:ln w="9525" cap="flat" cmpd="sng" algn="ctr">
              <a:solidFill>
                <a:schemeClr val="tx2"/>
              </a:solidFill>
              <a:round/>
            </a:ln>
            <a:effectLst/>
          </c:spPr>
        </c:majorGridlines>
        <c:numFmt formatCode="General" sourceLinked="1"/>
        <c:majorTickMark val="out"/>
        <c:minorTickMark val="out"/>
        <c:tickLblPos val="low"/>
        <c:spPr>
          <a:noFill/>
          <a:ln w="9525" cap="flat" cmpd="sng" algn="ctr">
            <a:solidFill>
              <a:schemeClr val="tx2"/>
            </a:solidFill>
            <a:round/>
          </a:ln>
          <a:effectLst/>
        </c:spPr>
        <c:txPr>
          <a:bodyPr rot="0" spcFirstLastPara="1" vertOverflow="ellipsis" wrap="square" anchor="ctr" anchorCtr="1"/>
          <a:lstStyle/>
          <a:p>
            <a:pPr>
              <a:defRPr sz="1600" b="0" i="0" u="none" strike="noStrike" kern="1200" baseline="0">
                <a:solidFill>
                  <a:sysClr val="windowText" lastClr="000000"/>
                </a:solidFill>
                <a:latin typeface="小塚ゴシック Pro R" panose="020B0400000000000000" pitchFamily="34" charset="-128"/>
                <a:ea typeface="小塚ゴシック Pro R" panose="020B0400000000000000" pitchFamily="34" charset="-128"/>
                <a:cs typeface="+mn-cs"/>
              </a:defRPr>
            </a:pPr>
            <a:endParaRPr lang="ja-JP"/>
          </a:p>
        </c:txPr>
        <c:crossAx val="556648832"/>
        <c:crosses val="autoZero"/>
        <c:crossBetween val="midCat"/>
        <c:minorUnit val="1"/>
      </c:valAx>
      <c:valAx>
        <c:axId val="556648832"/>
        <c:scaling>
          <c:logBase val="10"/>
          <c:orientation val="minMax"/>
          <c:max val="1.0000000000000002E-2"/>
          <c:min val="1.0000000000000004E-6"/>
        </c:scaling>
        <c:delete val="0"/>
        <c:axPos val="l"/>
        <c:majorGridlines>
          <c:spPr>
            <a:ln w="9525" cap="flat" cmpd="sng" algn="ctr">
              <a:solidFill>
                <a:schemeClr val="tx1"/>
              </a:solidFill>
              <a:round/>
            </a:ln>
            <a:effectLst/>
          </c:spPr>
        </c:majorGridlines>
        <c:numFmt formatCode="0.00E+00" sourceLinked="1"/>
        <c:majorTickMark val="in"/>
        <c:minorTickMark val="in"/>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小塚ゴシック Pro R" panose="020B0400000000000000" pitchFamily="34" charset="-128"/>
                <a:ea typeface="小塚ゴシック Pro R" panose="020B0400000000000000" pitchFamily="34" charset="-128"/>
                <a:cs typeface="+mn-cs"/>
              </a:defRPr>
            </a:pPr>
            <a:endParaRPr lang="ja-JP"/>
          </a:p>
        </c:txPr>
        <c:crossAx val="556652360"/>
        <c:crosses val="autoZero"/>
        <c:crossBetween val="midCat"/>
      </c:valAx>
      <c:spPr>
        <a:noFill/>
        <a:ln>
          <a:solidFill>
            <a:schemeClr val="tx2"/>
          </a:solid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rPr>
              <a:t>真空試験結果</a:t>
            </a:r>
            <a:r>
              <a:rPr lang="en-US" altLang="ja-JP" sz="1400" baseline="0">
                <a:solidFill>
                  <a:sysClr val="windowText" lastClr="000000"/>
                </a:solidFill>
                <a:latin typeface="小塚ゴシック Pro R" panose="020B0400000000000000" pitchFamily="34" charset="-128"/>
                <a:ea typeface="小塚ゴシック Pro R" panose="020B0400000000000000" pitchFamily="34" charset="-128"/>
              </a:rPr>
              <a:t>[</a:t>
            </a:r>
            <a:r>
              <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rPr>
              <a:t>増し締め後</a:t>
            </a:r>
            <a:r>
              <a:rPr lang="en-US" altLang="ja-JP" sz="1400" baseline="0">
                <a:solidFill>
                  <a:sysClr val="windowText" lastClr="000000"/>
                </a:solidFill>
                <a:latin typeface="小塚ゴシック Pro R" panose="020B0400000000000000" pitchFamily="34" charset="-128"/>
                <a:ea typeface="小塚ゴシック Pro R" panose="020B0400000000000000" pitchFamily="34" charset="-128"/>
              </a:rPr>
              <a:t>]</a:t>
            </a:r>
            <a:endParaRPr lang="ja-JP" altLang="en-US" sz="1400" baseline="0">
              <a:solidFill>
                <a:sysClr val="windowText" lastClr="000000"/>
              </a:solidFill>
              <a:latin typeface="小塚ゴシック Pro R" panose="020B0400000000000000" pitchFamily="34" charset="-128"/>
              <a:ea typeface="小塚ゴシック Pro R" panose="020B0400000000000000" pitchFamily="34" charset="-128"/>
            </a:endParaRPr>
          </a:p>
        </c:rich>
      </c:tx>
      <c:layout>
        <c:manualLayout>
          <c:xMode val="edge"/>
          <c:yMode val="edge"/>
          <c:x val="0.33970489248219099"/>
          <c:y val="6.335578221373736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5304753312155275"/>
          <c:y val="0.11583815245097924"/>
          <c:w val="0.68910598353762365"/>
          <c:h val="0.6598286790736474"/>
        </c:manualLayout>
      </c:layout>
      <c:scatterChart>
        <c:scatterStyle val="lineMarker"/>
        <c:varyColors val="0"/>
        <c:ser>
          <c:idx val="0"/>
          <c:order val="0"/>
          <c:spPr>
            <a:ln w="25400" cap="rnd">
              <a:noFill/>
              <a:round/>
            </a:ln>
            <a:effectLst/>
          </c:spPr>
          <c:marker>
            <c:symbol val="circle"/>
            <c:size val="5"/>
            <c:spPr>
              <a:solidFill>
                <a:schemeClr val="accent1"/>
              </a:solidFill>
              <a:ln w="38100">
                <a:solidFill>
                  <a:schemeClr val="accent1">
                    <a:lumMod val="50000"/>
                  </a:schemeClr>
                </a:solidFill>
              </a:ln>
              <a:effectLst/>
            </c:spPr>
          </c:marker>
          <c:xVal>
            <c:numRef>
              <c:f>Sheet1!$E$10:$E$13</c:f>
              <c:numCache>
                <c:formatCode>General</c:formatCode>
                <c:ptCount val="4"/>
                <c:pt idx="0">
                  <c:v>0</c:v>
                </c:pt>
                <c:pt idx="1">
                  <c:v>1</c:v>
                </c:pt>
                <c:pt idx="2">
                  <c:v>2</c:v>
                </c:pt>
                <c:pt idx="3">
                  <c:v>3</c:v>
                </c:pt>
              </c:numCache>
            </c:numRef>
          </c:xVal>
          <c:yVal>
            <c:numRef>
              <c:f>Sheet1!$D$10:$D$13</c:f>
              <c:numCache>
                <c:formatCode>0.00E+00</c:formatCode>
                <c:ptCount val="4"/>
                <c:pt idx="0">
                  <c:v>1.1E-5</c:v>
                </c:pt>
                <c:pt idx="1">
                  <c:v>5.7000000000000005E-6</c:v>
                </c:pt>
                <c:pt idx="2">
                  <c:v>5.3000000000000001E-6</c:v>
                </c:pt>
                <c:pt idx="3">
                  <c:v>4.6E-6</c:v>
                </c:pt>
              </c:numCache>
            </c:numRef>
          </c:yVal>
          <c:smooth val="0"/>
        </c:ser>
        <c:dLbls>
          <c:showLegendKey val="0"/>
          <c:showVal val="0"/>
          <c:showCatName val="0"/>
          <c:showSerName val="0"/>
          <c:showPercent val="0"/>
          <c:showBubbleSize val="0"/>
        </c:dLbls>
        <c:axId val="551217464"/>
        <c:axId val="551207664"/>
      </c:scatterChart>
      <c:valAx>
        <c:axId val="551217464"/>
        <c:scaling>
          <c:orientation val="minMax"/>
        </c:scaling>
        <c:delete val="0"/>
        <c:axPos val="b"/>
        <c:majorGridlines>
          <c:spPr>
            <a:ln w="9525" cap="flat" cmpd="sng" algn="ctr">
              <a:solidFill>
                <a:schemeClr val="tx2"/>
              </a:solidFill>
              <a:round/>
            </a:ln>
            <a:effectLst/>
          </c:spPr>
        </c:majorGridlines>
        <c:numFmt formatCode="General" sourceLinked="1"/>
        <c:majorTickMark val="out"/>
        <c:minorTickMark val="out"/>
        <c:tickLblPos val="low"/>
        <c:spPr>
          <a:noFill/>
          <a:ln w="9525" cap="flat" cmpd="sng" algn="ctr">
            <a:solidFill>
              <a:schemeClr val="tx2"/>
            </a:solidFill>
            <a:round/>
          </a:ln>
          <a:effectLst/>
        </c:spPr>
        <c:txPr>
          <a:bodyPr rot="0" spcFirstLastPara="1" vertOverflow="ellipsis" wrap="square" anchor="ctr" anchorCtr="1"/>
          <a:lstStyle/>
          <a:p>
            <a:pPr>
              <a:defRPr sz="1600" b="0" i="0" u="none" strike="noStrike" kern="1200" baseline="0">
                <a:solidFill>
                  <a:sysClr val="windowText" lastClr="000000"/>
                </a:solidFill>
                <a:latin typeface="小塚ゴシック Pro R" panose="020B0400000000000000" pitchFamily="34" charset="-128"/>
                <a:ea typeface="小塚ゴシック Pro R" panose="020B0400000000000000" pitchFamily="34" charset="-128"/>
                <a:cs typeface="+mn-cs"/>
              </a:defRPr>
            </a:pPr>
            <a:endParaRPr lang="ja-JP"/>
          </a:p>
        </c:txPr>
        <c:crossAx val="551207664"/>
        <c:crosses val="autoZero"/>
        <c:crossBetween val="midCat"/>
        <c:majorUnit val="2"/>
        <c:minorUnit val="1"/>
      </c:valAx>
      <c:valAx>
        <c:axId val="551207664"/>
        <c:scaling>
          <c:logBase val="10"/>
          <c:orientation val="minMax"/>
          <c:max val="1.0000000000000002E-2"/>
          <c:min val="1.0000000000000004E-6"/>
        </c:scaling>
        <c:delete val="0"/>
        <c:axPos val="l"/>
        <c:majorGridlines>
          <c:spPr>
            <a:ln w="9525" cap="flat" cmpd="sng" algn="ctr">
              <a:solidFill>
                <a:schemeClr val="tx1"/>
              </a:solidFill>
              <a:round/>
            </a:ln>
            <a:effectLst/>
          </c:spPr>
        </c:majorGridlines>
        <c:numFmt formatCode="0.00E+00" sourceLinked="1"/>
        <c:majorTickMark val="in"/>
        <c:minorTickMark val="in"/>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小塚ゴシック Pro R" panose="020B0400000000000000" pitchFamily="34" charset="-128"/>
                <a:ea typeface="小塚ゴシック Pro R" panose="020B0400000000000000" pitchFamily="34" charset="-128"/>
                <a:cs typeface="+mn-cs"/>
              </a:defRPr>
            </a:pPr>
            <a:endParaRPr lang="ja-JP"/>
          </a:p>
        </c:txPr>
        <c:crossAx val="551217464"/>
        <c:crosses val="autoZero"/>
        <c:crossBetween val="midCat"/>
      </c:valAx>
      <c:spPr>
        <a:noFill/>
        <a:ln>
          <a:solidFill>
            <a:schemeClr val="tx2"/>
          </a:solid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0.02171</cdr:x>
      <cdr:y>0.03797</cdr:y>
    </cdr:from>
    <cdr:to>
      <cdr:x>0.15429</cdr:x>
      <cdr:y>0.11814</cdr:y>
    </cdr:to>
    <cdr:sp macro="" textlink="">
      <cdr:nvSpPr>
        <cdr:cNvPr id="2" name="テキスト ボックス 1"/>
        <cdr:cNvSpPr txBox="1"/>
      </cdr:nvSpPr>
      <cdr:spPr>
        <a:xfrm xmlns:a="http://schemas.openxmlformats.org/drawingml/2006/main">
          <a:off x="180976" y="171450"/>
          <a:ext cx="1104900" cy="3619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100"/>
        </a:p>
      </cdr:txBody>
    </cdr:sp>
  </cdr:relSizeAnchor>
  <cdr:relSizeAnchor xmlns:cdr="http://schemas.openxmlformats.org/drawingml/2006/chartDrawing">
    <cdr:from>
      <cdr:x>0</cdr:x>
      <cdr:y>0</cdr:y>
    </cdr:from>
    <cdr:to>
      <cdr:x>0.31558</cdr:x>
      <cdr:y>0.10919</cdr:y>
    </cdr:to>
    <cdr:sp macro="" textlink="">
      <cdr:nvSpPr>
        <cdr:cNvPr id="3" name="テキスト ボックス 2"/>
        <cdr:cNvSpPr txBox="1"/>
      </cdr:nvSpPr>
      <cdr:spPr>
        <a:xfrm xmlns:a="http://schemas.openxmlformats.org/drawingml/2006/main">
          <a:off x="0" y="0"/>
          <a:ext cx="1084787" cy="30554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400" dirty="0">
              <a:latin typeface="小塚ゴシック Pro R" panose="020B0400000000000000" pitchFamily="34" charset="-128"/>
              <a:ea typeface="小塚ゴシック Pro R" panose="020B0400000000000000" pitchFamily="34" charset="-128"/>
            </a:rPr>
            <a:t>真空度</a:t>
          </a:r>
          <a:r>
            <a:rPr lang="en-US" altLang="ja-JP" sz="1400" dirty="0">
              <a:latin typeface="小塚ゴシック Pro R" panose="020B0400000000000000" pitchFamily="34" charset="-128"/>
              <a:ea typeface="小塚ゴシック Pro R" panose="020B0400000000000000" pitchFamily="34" charset="-128"/>
            </a:rPr>
            <a:t>[Pa]</a:t>
          </a:r>
          <a:endParaRPr lang="ja-JP" altLang="en-US" sz="1400" dirty="0">
            <a:latin typeface="小塚ゴシック Pro R" panose="020B0400000000000000" pitchFamily="34" charset="-128"/>
            <a:ea typeface="小塚ゴシック Pro R" panose="020B0400000000000000" pitchFamily="34" charset="-128"/>
          </a:endParaRPr>
        </a:p>
      </cdr:txBody>
    </cdr:sp>
  </cdr:relSizeAnchor>
  <cdr:relSizeAnchor xmlns:cdr="http://schemas.openxmlformats.org/drawingml/2006/chartDrawing">
    <cdr:from>
      <cdr:x>0.50914</cdr:x>
      <cdr:y>0.88239</cdr:y>
    </cdr:from>
    <cdr:to>
      <cdr:x>0.56261</cdr:x>
      <cdr:y>0.99158</cdr:y>
    </cdr:to>
    <cdr:sp macro="" textlink="">
      <cdr:nvSpPr>
        <cdr:cNvPr id="4" name="テキスト ボックス 3"/>
        <cdr:cNvSpPr txBox="1"/>
      </cdr:nvSpPr>
      <cdr:spPr>
        <a:xfrm xmlns:a="http://schemas.openxmlformats.org/drawingml/2006/main">
          <a:off x="2703634" y="2469173"/>
          <a:ext cx="283944" cy="3055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200">
            <a:latin typeface="小塚ゴシック Pro R" panose="020B0400000000000000" pitchFamily="34" charset="-128"/>
            <a:ea typeface="小塚ゴシック Pro R" panose="020B0400000000000000" pitchFamily="34" charset="-128"/>
          </a:endParaRPr>
        </a:p>
      </cdr:txBody>
    </cdr:sp>
  </cdr:relSizeAnchor>
  <cdr:relSizeAnchor xmlns:cdr="http://schemas.openxmlformats.org/drawingml/2006/chartDrawing">
    <cdr:from>
      <cdr:x>0.56784</cdr:x>
      <cdr:y>0.89081</cdr:y>
    </cdr:from>
    <cdr:to>
      <cdr:x>0.77507</cdr:x>
      <cdr:y>1</cdr:y>
    </cdr:to>
    <cdr:sp macro="" textlink="">
      <cdr:nvSpPr>
        <cdr:cNvPr id="5" name="テキスト ボックス 4"/>
        <cdr:cNvSpPr txBox="1"/>
      </cdr:nvSpPr>
      <cdr:spPr>
        <a:xfrm xmlns:a="http://schemas.openxmlformats.org/drawingml/2006/main">
          <a:off x="1951945" y="2492731"/>
          <a:ext cx="712345" cy="30554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600" dirty="0">
              <a:latin typeface="小塚ゴシック Pro R" panose="020B0400000000000000" pitchFamily="34" charset="-128"/>
              <a:ea typeface="小塚ゴシック Pro R" panose="020B0400000000000000" pitchFamily="34" charset="-128"/>
            </a:rPr>
            <a:t>日</a:t>
          </a:r>
        </a:p>
      </cdr:txBody>
    </cdr:sp>
  </cdr:relSizeAnchor>
</c:userShapes>
</file>

<file path=ppt/drawings/drawing2.xml><?xml version="1.0" encoding="utf-8"?>
<c:userShapes xmlns:c="http://schemas.openxmlformats.org/drawingml/2006/chart">
  <cdr:relSizeAnchor xmlns:cdr="http://schemas.openxmlformats.org/drawingml/2006/chartDrawing">
    <cdr:from>
      <cdr:x>0.02171</cdr:x>
      <cdr:y>0.03797</cdr:y>
    </cdr:from>
    <cdr:to>
      <cdr:x>0.15429</cdr:x>
      <cdr:y>0.11814</cdr:y>
    </cdr:to>
    <cdr:sp macro="" textlink="">
      <cdr:nvSpPr>
        <cdr:cNvPr id="2" name="テキスト ボックス 1"/>
        <cdr:cNvSpPr txBox="1"/>
      </cdr:nvSpPr>
      <cdr:spPr>
        <a:xfrm xmlns:a="http://schemas.openxmlformats.org/drawingml/2006/main">
          <a:off x="180976" y="171450"/>
          <a:ext cx="1104900" cy="3619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100"/>
        </a:p>
      </cdr:txBody>
    </cdr:sp>
  </cdr:relSizeAnchor>
  <cdr:relSizeAnchor xmlns:cdr="http://schemas.openxmlformats.org/drawingml/2006/chartDrawing">
    <cdr:from>
      <cdr:x>0</cdr:x>
      <cdr:y>0</cdr:y>
    </cdr:from>
    <cdr:to>
      <cdr:x>0.26878</cdr:x>
      <cdr:y>0.10919</cdr:y>
    </cdr:to>
    <cdr:sp macro="" textlink="">
      <cdr:nvSpPr>
        <cdr:cNvPr id="3" name="テキスト ボックス 2"/>
        <cdr:cNvSpPr txBox="1"/>
      </cdr:nvSpPr>
      <cdr:spPr>
        <a:xfrm xmlns:a="http://schemas.openxmlformats.org/drawingml/2006/main">
          <a:off x="0" y="0"/>
          <a:ext cx="923925" cy="30559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400" dirty="0" smtClean="0">
              <a:latin typeface="小塚ゴシック Pro R" panose="020B0400000000000000" pitchFamily="34" charset="-128"/>
              <a:ea typeface="小塚ゴシック Pro R" panose="020B0400000000000000" pitchFamily="34" charset="-128"/>
            </a:rPr>
            <a:t>真空</a:t>
          </a:r>
          <a:r>
            <a:rPr lang="en-US" altLang="ja-JP" sz="1400" dirty="0" smtClean="0">
              <a:latin typeface="小塚ゴシック Pro R" panose="020B0400000000000000" pitchFamily="34" charset="-128"/>
              <a:ea typeface="小塚ゴシック Pro R" panose="020B0400000000000000" pitchFamily="34" charset="-128"/>
            </a:rPr>
            <a:t>[</a:t>
          </a:r>
          <a:r>
            <a:rPr lang="en-US" altLang="ja-JP" sz="1400" dirty="0">
              <a:latin typeface="小塚ゴシック Pro R" panose="020B0400000000000000" pitchFamily="34" charset="-128"/>
              <a:ea typeface="小塚ゴシック Pro R" panose="020B0400000000000000" pitchFamily="34" charset="-128"/>
            </a:rPr>
            <a:t>Pa]</a:t>
          </a:r>
          <a:endParaRPr lang="ja-JP" altLang="en-US" sz="1400" dirty="0">
            <a:latin typeface="小塚ゴシック Pro R" panose="020B0400000000000000" pitchFamily="34" charset="-128"/>
            <a:ea typeface="小塚ゴシック Pro R" panose="020B0400000000000000" pitchFamily="34" charset="-128"/>
          </a:endParaRPr>
        </a:p>
      </cdr:txBody>
    </cdr:sp>
  </cdr:relSizeAnchor>
  <cdr:relSizeAnchor xmlns:cdr="http://schemas.openxmlformats.org/drawingml/2006/chartDrawing">
    <cdr:from>
      <cdr:x>0.50914</cdr:x>
      <cdr:y>0.88239</cdr:y>
    </cdr:from>
    <cdr:to>
      <cdr:x>0.56261</cdr:x>
      <cdr:y>0.99158</cdr:y>
    </cdr:to>
    <cdr:sp macro="" textlink="">
      <cdr:nvSpPr>
        <cdr:cNvPr id="4" name="テキスト ボックス 3"/>
        <cdr:cNvSpPr txBox="1"/>
      </cdr:nvSpPr>
      <cdr:spPr>
        <a:xfrm xmlns:a="http://schemas.openxmlformats.org/drawingml/2006/main">
          <a:off x="2703634" y="2469173"/>
          <a:ext cx="283944" cy="3055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ja-JP" altLang="en-US" sz="1200">
            <a:latin typeface="小塚ゴシック Pro R" panose="020B0400000000000000" pitchFamily="34" charset="-128"/>
            <a:ea typeface="小塚ゴシック Pro R" panose="020B0400000000000000" pitchFamily="34" charset="-128"/>
          </a:endParaRPr>
        </a:p>
      </cdr:txBody>
    </cdr:sp>
  </cdr:relSizeAnchor>
  <cdr:relSizeAnchor xmlns:cdr="http://schemas.openxmlformats.org/drawingml/2006/chartDrawing">
    <cdr:from>
      <cdr:x>0.56556</cdr:x>
      <cdr:y>0.89066</cdr:y>
    </cdr:from>
    <cdr:to>
      <cdr:x>0.77279</cdr:x>
      <cdr:y>0.99985</cdr:y>
    </cdr:to>
    <cdr:sp macro="" textlink="">
      <cdr:nvSpPr>
        <cdr:cNvPr id="6" name="テキスト ボックス 1"/>
        <cdr:cNvSpPr txBox="1"/>
      </cdr:nvSpPr>
      <cdr:spPr>
        <a:xfrm xmlns:a="http://schemas.openxmlformats.org/drawingml/2006/main">
          <a:off x="1944101" y="2492684"/>
          <a:ext cx="712345" cy="30559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ja-JP" altLang="en-US" sz="1600" dirty="0">
              <a:latin typeface="小塚ゴシック Pro R" panose="020B0400000000000000" pitchFamily="34" charset="-128"/>
              <a:ea typeface="小塚ゴシック Pro R" panose="020B0400000000000000" pitchFamily="34" charset="-128"/>
            </a:rPr>
            <a:t>日</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49AF49-3C30-4A28-8BB8-2C3E41281801}" type="datetimeFigureOut">
              <a:rPr kumimoji="1" lang="ja-JP" altLang="en-US" smtClean="0"/>
              <a:t>2016/1/22</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21B0D0-53B6-4153-9414-25794C856D9D}" type="slidenum">
              <a:rPr kumimoji="1" lang="ja-JP" altLang="en-US" smtClean="0"/>
              <a:t>‹#›</a:t>
            </a:fld>
            <a:endParaRPr kumimoji="1" lang="ja-JP" altLang="en-US"/>
          </a:p>
        </p:txBody>
      </p:sp>
    </p:spTree>
    <p:extLst>
      <p:ext uri="{BB962C8B-B14F-4D97-AF65-F5344CB8AC3E}">
        <p14:creationId xmlns:p14="http://schemas.microsoft.com/office/powerpoint/2010/main" val="1416310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29E7D-A309-4CF7-B4A5-86396E9E1048}" type="datetimeFigureOut">
              <a:rPr kumimoji="1" lang="ja-JP" altLang="en-US" smtClean="0"/>
              <a:t>2016/1/22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CECB6-BBDA-4A6B-94F8-E1FEE56752F8}" type="slidenum">
              <a:rPr kumimoji="1" lang="ja-JP" altLang="en-US" smtClean="0"/>
              <a:t>‹#›</a:t>
            </a:fld>
            <a:endParaRPr kumimoji="1" lang="ja-JP" altLang="en-US"/>
          </a:p>
        </p:txBody>
      </p:sp>
    </p:spTree>
    <p:extLst>
      <p:ext uri="{BB962C8B-B14F-4D97-AF65-F5344CB8AC3E}">
        <p14:creationId xmlns:p14="http://schemas.microsoft.com/office/powerpoint/2010/main" val="27884154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a:t>
            </a:fld>
            <a:endParaRPr kumimoji="1" lang="ja-JP" altLang="en-US"/>
          </a:p>
        </p:txBody>
      </p:sp>
    </p:spTree>
    <p:extLst>
      <p:ext uri="{BB962C8B-B14F-4D97-AF65-F5344CB8AC3E}">
        <p14:creationId xmlns:p14="http://schemas.microsoft.com/office/powerpoint/2010/main" val="343193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10</a:t>
            </a:fld>
            <a:endParaRPr kumimoji="1" lang="ja-JP" altLang="en-US"/>
          </a:p>
        </p:txBody>
      </p:sp>
    </p:spTree>
    <p:extLst>
      <p:ext uri="{BB962C8B-B14F-4D97-AF65-F5344CB8AC3E}">
        <p14:creationId xmlns:p14="http://schemas.microsoft.com/office/powerpoint/2010/main" val="387409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11</a:t>
            </a:fld>
            <a:endParaRPr kumimoji="1" lang="ja-JP" altLang="en-US"/>
          </a:p>
        </p:txBody>
      </p:sp>
    </p:spTree>
    <p:extLst>
      <p:ext uri="{BB962C8B-B14F-4D97-AF65-F5344CB8AC3E}">
        <p14:creationId xmlns:p14="http://schemas.microsoft.com/office/powerpoint/2010/main" val="115082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12</a:t>
            </a:fld>
            <a:endParaRPr kumimoji="1" lang="ja-JP" altLang="en-US"/>
          </a:p>
        </p:txBody>
      </p:sp>
    </p:spTree>
    <p:extLst>
      <p:ext uri="{BB962C8B-B14F-4D97-AF65-F5344CB8AC3E}">
        <p14:creationId xmlns:p14="http://schemas.microsoft.com/office/powerpoint/2010/main" val="2251363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13</a:t>
            </a:fld>
            <a:endParaRPr kumimoji="1" lang="ja-JP" altLang="en-US"/>
          </a:p>
        </p:txBody>
      </p:sp>
    </p:spTree>
    <p:extLst>
      <p:ext uri="{BB962C8B-B14F-4D97-AF65-F5344CB8AC3E}">
        <p14:creationId xmlns:p14="http://schemas.microsoft.com/office/powerpoint/2010/main" val="398675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14</a:t>
            </a:fld>
            <a:endParaRPr kumimoji="1" lang="ja-JP" altLang="en-US"/>
          </a:p>
        </p:txBody>
      </p:sp>
    </p:spTree>
    <p:extLst>
      <p:ext uri="{BB962C8B-B14F-4D97-AF65-F5344CB8AC3E}">
        <p14:creationId xmlns:p14="http://schemas.microsoft.com/office/powerpoint/2010/main" val="252160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15</a:t>
            </a:fld>
            <a:endParaRPr kumimoji="1" lang="ja-JP" altLang="en-US"/>
          </a:p>
        </p:txBody>
      </p:sp>
    </p:spTree>
    <p:extLst>
      <p:ext uri="{BB962C8B-B14F-4D97-AF65-F5344CB8AC3E}">
        <p14:creationId xmlns:p14="http://schemas.microsoft.com/office/powerpoint/2010/main" val="170381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16</a:t>
            </a:fld>
            <a:endParaRPr kumimoji="1" lang="ja-JP" altLang="en-US"/>
          </a:p>
        </p:txBody>
      </p:sp>
    </p:spTree>
    <p:extLst>
      <p:ext uri="{BB962C8B-B14F-4D97-AF65-F5344CB8AC3E}">
        <p14:creationId xmlns:p14="http://schemas.microsoft.com/office/powerpoint/2010/main" val="59028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2</a:t>
            </a:fld>
            <a:endParaRPr kumimoji="1" lang="ja-JP" altLang="en-US"/>
          </a:p>
        </p:txBody>
      </p:sp>
    </p:spTree>
    <p:extLst>
      <p:ext uri="{BB962C8B-B14F-4D97-AF65-F5344CB8AC3E}">
        <p14:creationId xmlns:p14="http://schemas.microsoft.com/office/powerpoint/2010/main" val="46963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3</a:t>
            </a:fld>
            <a:endParaRPr kumimoji="1" lang="ja-JP" altLang="en-US"/>
          </a:p>
        </p:txBody>
      </p:sp>
    </p:spTree>
    <p:extLst>
      <p:ext uri="{BB962C8B-B14F-4D97-AF65-F5344CB8AC3E}">
        <p14:creationId xmlns:p14="http://schemas.microsoft.com/office/powerpoint/2010/main" val="14234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4</a:t>
            </a:fld>
            <a:endParaRPr kumimoji="1" lang="ja-JP" altLang="en-US"/>
          </a:p>
        </p:txBody>
      </p:sp>
    </p:spTree>
    <p:extLst>
      <p:ext uri="{BB962C8B-B14F-4D97-AF65-F5344CB8AC3E}">
        <p14:creationId xmlns:p14="http://schemas.microsoft.com/office/powerpoint/2010/main" val="146370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5</a:t>
            </a:fld>
            <a:endParaRPr kumimoji="1" lang="ja-JP" altLang="en-US"/>
          </a:p>
        </p:txBody>
      </p:sp>
    </p:spTree>
    <p:extLst>
      <p:ext uri="{BB962C8B-B14F-4D97-AF65-F5344CB8AC3E}">
        <p14:creationId xmlns:p14="http://schemas.microsoft.com/office/powerpoint/2010/main" val="3886526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6</a:t>
            </a:fld>
            <a:endParaRPr kumimoji="1" lang="ja-JP" altLang="en-US"/>
          </a:p>
        </p:txBody>
      </p:sp>
    </p:spTree>
    <p:extLst>
      <p:ext uri="{BB962C8B-B14F-4D97-AF65-F5344CB8AC3E}">
        <p14:creationId xmlns:p14="http://schemas.microsoft.com/office/powerpoint/2010/main" val="7172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7</a:t>
            </a:fld>
            <a:endParaRPr kumimoji="1" lang="ja-JP" altLang="en-US"/>
          </a:p>
        </p:txBody>
      </p:sp>
    </p:spTree>
    <p:extLst>
      <p:ext uri="{BB962C8B-B14F-4D97-AF65-F5344CB8AC3E}">
        <p14:creationId xmlns:p14="http://schemas.microsoft.com/office/powerpoint/2010/main" val="186175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8</a:t>
            </a:fld>
            <a:endParaRPr kumimoji="1" lang="ja-JP" altLang="en-US"/>
          </a:p>
        </p:txBody>
      </p:sp>
    </p:spTree>
    <p:extLst>
      <p:ext uri="{BB962C8B-B14F-4D97-AF65-F5344CB8AC3E}">
        <p14:creationId xmlns:p14="http://schemas.microsoft.com/office/powerpoint/2010/main" val="79367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2CECB6-BBDA-4A6B-94F8-E1FEE56752F8}" type="slidenum">
              <a:rPr kumimoji="1" lang="ja-JP" altLang="en-US" smtClean="0"/>
              <a:t>9</a:t>
            </a:fld>
            <a:endParaRPr kumimoji="1" lang="ja-JP" altLang="en-US"/>
          </a:p>
        </p:txBody>
      </p:sp>
    </p:spTree>
    <p:extLst>
      <p:ext uri="{BB962C8B-B14F-4D97-AF65-F5344CB8AC3E}">
        <p14:creationId xmlns:p14="http://schemas.microsoft.com/office/powerpoint/2010/main" val="112687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470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045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3681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75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6802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838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165073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87377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244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0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3340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61BEF0D-F0BB-DE4B-95CE-6DB70DBA9567}" type="datetimeFigureOut">
              <a:rPr lang="en-US" smtClean="0"/>
              <a:pPr/>
              <a:t>1/21/2016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40277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62000" y="1199924"/>
            <a:ext cx="10668000" cy="2387600"/>
          </a:xfrm>
        </p:spPr>
        <p:txBody>
          <a:bodyPr>
            <a:normAutofit/>
          </a:bodyPr>
          <a:lstStyle/>
          <a:p>
            <a:r>
              <a:rPr lang="ja-JP" altLang="en-US" sz="4400" dirty="0">
                <a:latin typeface="小塚ゴシック Pro R" panose="020B0400000000000000" pitchFamily="34" charset="-128"/>
                <a:ea typeface="小塚ゴシック Pro R" panose="020B0400000000000000" pitchFamily="34" charset="-128"/>
              </a:rPr>
              <a:t>磁気スペクトロメーターを用いた</a:t>
            </a:r>
            <a:r>
              <a:rPr lang="en-US" altLang="ja-JP" sz="4400" dirty="0">
                <a:latin typeface="小塚ゴシック Pro R" panose="020B0400000000000000" pitchFamily="34" charset="-128"/>
                <a:ea typeface="小塚ゴシック Pro R" panose="020B0400000000000000" pitchFamily="34" charset="-128"/>
              </a:rPr>
              <a:t/>
            </a:r>
            <a:br>
              <a:rPr lang="en-US" altLang="ja-JP" sz="4400" dirty="0">
                <a:latin typeface="小塚ゴシック Pro R" panose="020B0400000000000000" pitchFamily="34" charset="-128"/>
                <a:ea typeface="小塚ゴシック Pro R" panose="020B0400000000000000" pitchFamily="34" charset="-128"/>
              </a:rPr>
            </a:br>
            <a:r>
              <a:rPr lang="ja-JP" altLang="en-US" sz="4400" dirty="0">
                <a:latin typeface="小塚ゴシック Pro R" panose="020B0400000000000000" pitchFamily="34" charset="-128"/>
                <a:ea typeface="小塚ゴシック Pro R" panose="020B0400000000000000" pitchFamily="34" charset="-128"/>
              </a:rPr>
              <a:t>解離水素中の重イオンビームの</a:t>
            </a:r>
            <a:r>
              <a:rPr lang="en-US" altLang="ja-JP" sz="4400" dirty="0">
                <a:latin typeface="小塚ゴシック Pro R" panose="020B0400000000000000" pitchFamily="34" charset="-128"/>
                <a:ea typeface="小塚ゴシック Pro R" panose="020B0400000000000000" pitchFamily="34" charset="-128"/>
              </a:rPr>
              <a:t/>
            </a:r>
            <a:br>
              <a:rPr lang="en-US" altLang="ja-JP" sz="4400" dirty="0">
                <a:latin typeface="小塚ゴシック Pro R" panose="020B0400000000000000" pitchFamily="34" charset="-128"/>
                <a:ea typeface="小塚ゴシック Pro R" panose="020B0400000000000000" pitchFamily="34" charset="-128"/>
              </a:rPr>
            </a:br>
            <a:r>
              <a:rPr lang="ja-JP" altLang="en-US" sz="4400" dirty="0">
                <a:latin typeface="小塚ゴシック Pro R" panose="020B0400000000000000" pitchFamily="34" charset="-128"/>
                <a:ea typeface="小塚ゴシック Pro R" panose="020B0400000000000000" pitchFamily="34" charset="-128"/>
              </a:rPr>
              <a:t>阻止能測定</a:t>
            </a:r>
            <a:endParaRPr kumimoji="1" lang="ja-JP" altLang="en-US" sz="4400" dirty="0">
              <a:latin typeface="小塚ゴシック Pro R" panose="020B0400000000000000" pitchFamily="34" charset="-128"/>
              <a:ea typeface="小塚ゴシック Pro R" panose="020B0400000000000000" pitchFamily="34" charset="-128"/>
            </a:endParaRPr>
          </a:p>
        </p:txBody>
      </p:sp>
      <p:sp>
        <p:nvSpPr>
          <p:cNvPr id="3" name="サブタイトル 2"/>
          <p:cNvSpPr>
            <a:spLocks noGrp="1"/>
          </p:cNvSpPr>
          <p:nvPr>
            <p:ph type="subTitle" idx="1"/>
          </p:nvPr>
        </p:nvSpPr>
        <p:spPr>
          <a:xfrm>
            <a:off x="1524000" y="4153581"/>
            <a:ext cx="9144000" cy="1655762"/>
          </a:xfrm>
        </p:spPr>
        <p:txBody>
          <a:bodyPr>
            <a:normAutofit/>
          </a:bodyPr>
          <a:lstStyle/>
          <a:p>
            <a:r>
              <a:rPr kumimoji="1" lang="ja-JP" altLang="en-US" dirty="0" smtClean="0">
                <a:latin typeface="小塚ゴシック Pr6N R" panose="020B0400000000000000" pitchFamily="34" charset="-128"/>
                <a:ea typeface="小塚ゴシック Pr6N R" panose="020B0400000000000000" pitchFamily="34" charset="-128"/>
              </a:rPr>
              <a:t>創造エネルギー専攻　</a:t>
            </a:r>
            <a:r>
              <a:rPr lang="ja-JP" altLang="en-US" dirty="0">
                <a:latin typeface="小塚ゴシック Pr6N R" panose="020B0400000000000000" pitchFamily="34" charset="-128"/>
                <a:ea typeface="小塚ゴシック Pr6N R" panose="020B0400000000000000" pitchFamily="34" charset="-128"/>
              </a:rPr>
              <a:t>小栗</a:t>
            </a:r>
            <a:r>
              <a:rPr lang="ja-JP" altLang="en-US" dirty="0" smtClean="0">
                <a:latin typeface="小塚ゴシック Pr6N R" panose="020B0400000000000000" pitchFamily="34" charset="-128"/>
                <a:ea typeface="小塚ゴシック Pr6N R" panose="020B0400000000000000" pitchFamily="34" charset="-128"/>
              </a:rPr>
              <a:t>研究室　</a:t>
            </a:r>
            <a:endParaRPr lang="en-US" altLang="ja-JP" dirty="0" smtClean="0">
              <a:latin typeface="小塚ゴシック Pr6N R" panose="020B0400000000000000" pitchFamily="34" charset="-128"/>
              <a:ea typeface="小塚ゴシック Pr6N R" panose="020B0400000000000000" pitchFamily="34" charset="-128"/>
            </a:endParaRPr>
          </a:p>
          <a:p>
            <a:r>
              <a:rPr lang="en-US" altLang="ja-JP" dirty="0" smtClean="0">
                <a:latin typeface="小塚ゴシック Pr6N R" panose="020B0400000000000000" pitchFamily="34" charset="-128"/>
                <a:ea typeface="小塚ゴシック Pr6N R" panose="020B0400000000000000" pitchFamily="34" charset="-128"/>
              </a:rPr>
              <a:t>15M31110 </a:t>
            </a:r>
            <a:r>
              <a:rPr lang="ja-JP" altLang="en-US" dirty="0" smtClean="0">
                <a:latin typeface="小塚ゴシック Pr6N R" panose="020B0400000000000000" pitchFamily="34" charset="-128"/>
                <a:ea typeface="小塚ゴシック Pr6N R" panose="020B0400000000000000" pitchFamily="34" charset="-128"/>
              </a:rPr>
              <a:t>栗田大生</a:t>
            </a:r>
            <a:endParaRPr lang="en-US" altLang="ja-JP" dirty="0" smtClean="0">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1290425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51" y="2942007"/>
            <a:ext cx="5048668" cy="3364465"/>
          </a:xfrm>
          <a:prstGeom prst="rect">
            <a:avLst/>
          </a:prstGeom>
        </p:spPr>
      </p:pic>
      <p:sp>
        <p:nvSpPr>
          <p:cNvPr id="8" name="コンテンツ プレースホルダー 2"/>
          <p:cNvSpPr>
            <a:spLocks noGrp="1"/>
          </p:cNvSpPr>
          <p:nvPr>
            <p:ph idx="1"/>
          </p:nvPr>
        </p:nvSpPr>
        <p:spPr>
          <a:xfrm>
            <a:off x="75523" y="739085"/>
            <a:ext cx="7603661" cy="1773296"/>
          </a:xfrm>
        </p:spPr>
        <p:txBody>
          <a:bodyPr>
            <a:normAutofit fontScale="85000" lnSpcReduction="20000"/>
          </a:bodyPr>
          <a:lstStyle/>
          <a:p>
            <a:pPr marL="0" indent="0">
              <a:lnSpc>
                <a:spcPct val="150000"/>
              </a:lnSpc>
              <a:buNone/>
            </a:pPr>
            <a:r>
              <a:rPr lang="ja-JP" altLang="en-US" dirty="0" smtClean="0">
                <a:latin typeface="小塚ゴシック Pr6N R" panose="020B0400000000000000" pitchFamily="34" charset="-128"/>
                <a:ea typeface="小塚ゴシック Pr6N R" panose="020B0400000000000000" pitchFamily="34" charset="-128"/>
              </a:rPr>
              <a:t>分析磁石のセッティング</a:t>
            </a:r>
            <a:endParaRPr lang="en-US" altLang="ja-JP" dirty="0" smtClean="0">
              <a:latin typeface="小塚ゴシック Pr6N R" panose="020B0400000000000000" pitchFamily="34" charset="-128"/>
              <a:ea typeface="小塚ゴシック Pr6N R" panose="020B0400000000000000" pitchFamily="34" charset="-128"/>
            </a:endParaRPr>
          </a:p>
          <a:p>
            <a:pPr>
              <a:lnSpc>
                <a:spcPct val="150000"/>
              </a:lnSpc>
            </a:pPr>
            <a:r>
              <a:rPr lang="ja-JP" altLang="en-US" sz="2000" dirty="0" smtClean="0">
                <a:latin typeface="小塚ゴシック Pr6N R" panose="020B0400000000000000" pitchFamily="34" charset="-128"/>
                <a:ea typeface="小塚ゴシック Pr6N R" panose="020B0400000000000000" pitchFamily="34" charset="-128"/>
              </a:rPr>
              <a:t>冷却水ラインをセッティングした</a:t>
            </a:r>
            <a:endParaRPr lang="en-US" altLang="ja-JP" sz="2000" dirty="0">
              <a:latin typeface="小塚ゴシック Pr6N R" panose="020B0400000000000000" pitchFamily="34" charset="-128"/>
              <a:ea typeface="小塚ゴシック Pr6N R" panose="020B0400000000000000" pitchFamily="34" charset="-128"/>
            </a:endParaRPr>
          </a:p>
          <a:p>
            <a:pPr>
              <a:lnSpc>
                <a:spcPct val="150000"/>
              </a:lnSpc>
            </a:pPr>
            <a:r>
              <a:rPr lang="ja-JP" altLang="en-US" sz="2000" dirty="0" smtClean="0">
                <a:latin typeface="小塚ゴシック Pr6N R" panose="020B0400000000000000" pitchFamily="34" charset="-128"/>
                <a:ea typeface="小塚ゴシック Pr6N R" panose="020B0400000000000000" pitchFamily="34" charset="-128"/>
              </a:rPr>
              <a:t>直流電源</a:t>
            </a:r>
            <a:r>
              <a:rPr lang="ja-JP" altLang="en-US" sz="2000" dirty="0">
                <a:latin typeface="小塚ゴシック Pr6N R" panose="020B0400000000000000" pitchFamily="34" charset="-128"/>
                <a:ea typeface="小塚ゴシック Pr6N R" panose="020B0400000000000000" pitchFamily="34" charset="-128"/>
              </a:rPr>
              <a:t>の</a:t>
            </a:r>
            <a:r>
              <a:rPr lang="ja-JP" altLang="en-US" sz="2000" dirty="0" smtClean="0">
                <a:latin typeface="小塚ゴシック Pr6N R" panose="020B0400000000000000" pitchFamily="34" charset="-128"/>
                <a:ea typeface="小塚ゴシック Pr6N R" panose="020B0400000000000000" pitchFamily="34" charset="-128"/>
              </a:rPr>
              <a:t>オーバーホールを委託した</a:t>
            </a:r>
            <a:endParaRPr lang="en-US" altLang="ja-JP" sz="2000" dirty="0" smtClean="0">
              <a:latin typeface="小塚ゴシック Pr6N R" panose="020B0400000000000000" pitchFamily="34" charset="-128"/>
              <a:ea typeface="小塚ゴシック Pr6N R" panose="020B0400000000000000" pitchFamily="34" charset="-128"/>
            </a:endParaRPr>
          </a:p>
          <a:p>
            <a:pPr lvl="1">
              <a:buFont typeface="Wingdings" panose="05000000000000000000" pitchFamily="2" charset="2"/>
              <a:buChar char="Ø"/>
            </a:pPr>
            <a:r>
              <a:rPr lang="en-US" altLang="ja-JP" sz="1800" dirty="0" smtClean="0">
                <a:latin typeface="小塚ゴシック Pr6N R" panose="020B0400000000000000" pitchFamily="34" charset="-128"/>
                <a:ea typeface="小塚ゴシック Pr6N R" panose="020B0400000000000000" pitchFamily="34" charset="-128"/>
              </a:rPr>
              <a:t>3</a:t>
            </a:r>
            <a:r>
              <a:rPr lang="ja-JP" altLang="en-US" sz="1800" dirty="0" smtClean="0">
                <a:latin typeface="小塚ゴシック Pr6N R" panose="020B0400000000000000" pitchFamily="34" charset="-128"/>
                <a:ea typeface="小塚ゴシック Pr6N R" panose="020B0400000000000000" pitchFamily="34" charset="-128"/>
              </a:rPr>
              <a:t>月下旬に</a:t>
            </a:r>
            <a:r>
              <a:rPr lang="ja-JP" altLang="en-US" sz="1800" dirty="0">
                <a:latin typeface="小塚ゴシック Pr6N R" panose="020B0400000000000000" pitchFamily="34" charset="-128"/>
                <a:ea typeface="小塚ゴシック Pr6N R" panose="020B0400000000000000" pitchFamily="34" charset="-128"/>
              </a:rPr>
              <a:t>納品</a:t>
            </a:r>
            <a:r>
              <a:rPr lang="ja-JP" altLang="en-US" sz="1800" dirty="0" smtClean="0">
                <a:latin typeface="小塚ゴシック Pr6N R" panose="020B0400000000000000" pitchFamily="34" charset="-128"/>
                <a:ea typeface="小塚ゴシック Pr6N R" panose="020B0400000000000000" pitchFamily="34" charset="-128"/>
              </a:rPr>
              <a:t>の予定</a:t>
            </a:r>
            <a:endParaRPr lang="en-US" altLang="ja-JP" sz="1800" dirty="0" smtClean="0">
              <a:latin typeface="小塚ゴシック Pr6N R" panose="020B0400000000000000" pitchFamily="34" charset="-128"/>
              <a:ea typeface="小塚ゴシック Pr6N R" panose="020B0400000000000000" pitchFamily="34" charset="-128"/>
            </a:endParaRPr>
          </a:p>
        </p:txBody>
      </p:sp>
      <p:sp>
        <p:nvSpPr>
          <p:cNvPr id="9" name="タイトル 1"/>
          <p:cNvSpPr>
            <a:spLocks noGrp="1"/>
          </p:cNvSpPr>
          <p:nvPr>
            <p:ph type="title"/>
          </p:nvPr>
        </p:nvSpPr>
        <p:spPr>
          <a:xfrm>
            <a:off x="75523" y="67920"/>
            <a:ext cx="4270075" cy="802801"/>
          </a:xfrm>
        </p:spPr>
        <p:txBody>
          <a:bodyPr>
            <a:normAutofit/>
          </a:bodyPr>
          <a:lstStyle/>
          <a:p>
            <a:r>
              <a:rPr kumimoji="1" lang="ja-JP" altLang="en-US" sz="3200" dirty="0" smtClean="0">
                <a:latin typeface="小塚ゴシック Pr6N R" panose="020B0400000000000000" pitchFamily="34" charset="-128"/>
                <a:ea typeface="小塚ゴシック Pr6N R" panose="020B0400000000000000"/>
              </a:rPr>
              <a:t>現在の進展状況②</a:t>
            </a:r>
            <a:endParaRPr kumimoji="1" lang="ja-JP" altLang="en-US" sz="3200" dirty="0">
              <a:latin typeface="小塚ゴシック Pr6N R" panose="020B0400000000000000" pitchFamily="34" charset="-128"/>
              <a:ea typeface="小塚ゴシック Pr6N R" panose="020B0400000000000000"/>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490" y="2942007"/>
            <a:ext cx="5048670" cy="3364465"/>
          </a:xfrm>
          <a:prstGeom prst="rect">
            <a:avLst/>
          </a:prstGeom>
        </p:spPr>
      </p:pic>
      <p:cxnSp>
        <p:nvCxnSpPr>
          <p:cNvPr id="3" name="直線矢印コネクタ 2"/>
          <p:cNvCxnSpPr/>
          <p:nvPr/>
        </p:nvCxnSpPr>
        <p:spPr>
          <a:xfrm flipV="1">
            <a:off x="3744420" y="5192756"/>
            <a:ext cx="4815380" cy="532230"/>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512820" y="3703325"/>
            <a:ext cx="5951220" cy="1489431"/>
          </a:xfrm>
          <a:prstGeom prst="straightConnector1">
            <a:avLst/>
          </a:prstGeom>
          <a:ln w="381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741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r="9445" b="25329"/>
          <a:stretch/>
        </p:blipFill>
        <p:spPr>
          <a:xfrm>
            <a:off x="5383150" y="833078"/>
            <a:ext cx="5751374" cy="4344603"/>
          </a:xfrm>
          <a:prstGeom prst="rect">
            <a:avLst/>
          </a:prstGeom>
        </p:spPr>
      </p:pic>
      <p:sp>
        <p:nvSpPr>
          <p:cNvPr id="2" name="タイトル 1"/>
          <p:cNvSpPr>
            <a:spLocks noGrp="1"/>
          </p:cNvSpPr>
          <p:nvPr>
            <p:ph type="title"/>
          </p:nvPr>
        </p:nvSpPr>
        <p:spPr>
          <a:xfrm>
            <a:off x="150495" y="378076"/>
            <a:ext cx="7174865" cy="528320"/>
          </a:xfrm>
        </p:spPr>
        <p:txBody>
          <a:bodyPr>
            <a:noAutofit/>
          </a:bodyPr>
          <a:lstStyle/>
          <a:p>
            <a:pPr marL="0" marR="0" lvl="1" indent="0" defTabSz="914400" rtl="0" eaLnBrk="1" fontAlgn="auto" latinLnBrk="0" hangingPunct="1">
              <a:lnSpc>
                <a:spcPct val="90000"/>
              </a:lnSpc>
              <a:spcBef>
                <a:spcPts val="1000"/>
              </a:spcBef>
              <a:spcAft>
                <a:spcPts val="0"/>
              </a:spcAft>
              <a:tabLst/>
              <a:defRPr/>
            </a:pPr>
            <a:r>
              <a:rPr kumimoji="1" lang="ja-JP" altLang="en-US" sz="2800" kern="1200" dirty="0" smtClean="0">
                <a:solidFill>
                  <a:prstClr val="black"/>
                </a:solidFill>
                <a:latin typeface="小塚ゴシック Pr6N R" panose="020B0400000000000000" pitchFamily="34" charset="-128"/>
                <a:ea typeface="小塚ゴシック Pr6N R" panose="020B0400000000000000" pitchFamily="34" charset="-128"/>
                <a:cs typeface="+mn-cs"/>
              </a:rPr>
              <a:t>ターゲットを通過後の粒子</a:t>
            </a:r>
            <a:r>
              <a:rPr kumimoji="1" lang="ja-JP" altLang="en-US" sz="2800" b="0" i="0" u="none" strike="noStrike" kern="1200" cap="none" spc="0" normalizeH="0" baseline="0" noProof="0" dirty="0" smtClean="0">
                <a:ln>
                  <a:noFill/>
                </a:ln>
                <a:solidFill>
                  <a:prstClr val="black"/>
                </a:solidFill>
                <a:effectLst/>
                <a:uLnTx/>
                <a:uFillTx/>
                <a:latin typeface="小塚ゴシック Pr6N R" panose="020B0400000000000000" pitchFamily="34" charset="-128"/>
                <a:ea typeface="小塚ゴシック Pr6N R" panose="020B0400000000000000" pitchFamily="34" charset="-128"/>
                <a:cs typeface="+mn-cs"/>
              </a:rPr>
              <a:t>の軌道計算</a:t>
            </a:r>
            <a:endParaRPr kumimoji="1" lang="ja-JP" altLang="en-US" sz="2800" dirty="0"/>
          </a:p>
        </p:txBody>
      </p:sp>
      <p:sp>
        <p:nvSpPr>
          <p:cNvPr id="3" name="コンテンツ プレースホルダー 2"/>
          <p:cNvSpPr>
            <a:spLocks noGrp="1"/>
          </p:cNvSpPr>
          <p:nvPr>
            <p:ph idx="1"/>
          </p:nvPr>
        </p:nvSpPr>
        <p:spPr>
          <a:xfrm>
            <a:off x="-54540" y="998732"/>
            <a:ext cx="7006046" cy="5555161"/>
          </a:xfrm>
        </p:spPr>
        <p:txBody>
          <a:bodyPr>
            <a:normAutofit/>
          </a:bodyPr>
          <a:lstStyle/>
          <a:p>
            <a:pPr marL="0" indent="0">
              <a:buNone/>
            </a:pPr>
            <a:r>
              <a:rPr lang="ja-JP" altLang="en-US" sz="2000" dirty="0" smtClean="0">
                <a:latin typeface="小塚ゴシック Pr6N R" panose="020B0400000000000000" pitchFamily="34" charset="-128"/>
                <a:ea typeface="小塚ゴシック Pr6N R" panose="020B0400000000000000" pitchFamily="34" charset="-128"/>
              </a:rPr>
              <a:t>イオンビームの水平方向軌道を</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r>
              <a:rPr lang="en-US" altLang="ja-JP" sz="2000" dirty="0" smtClean="0">
                <a:latin typeface="小塚ゴシック Pr6N R" panose="020B0400000000000000" pitchFamily="34" charset="-128"/>
                <a:ea typeface="小塚ゴシック Pr6N R" panose="020B0400000000000000" pitchFamily="34" charset="-128"/>
              </a:rPr>
              <a:t>transfer-matrix</a:t>
            </a:r>
            <a:r>
              <a:rPr lang="ja-JP" altLang="en-US" sz="2000" dirty="0" smtClean="0">
                <a:latin typeface="小塚ゴシック Pr6N R" panose="020B0400000000000000" pitchFamily="34" charset="-128"/>
                <a:ea typeface="小塚ゴシック Pr6N R" panose="020B0400000000000000" pitchFamily="34" charset="-128"/>
              </a:rPr>
              <a:t>を用いて計算した</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1800" dirty="0" smtClean="0">
                <a:latin typeface="小塚ゴシック Pr6N R" panose="020B0400000000000000" pitchFamily="34" charset="-128"/>
                <a:ea typeface="小塚ゴシック Pr6N R" panose="020B0400000000000000" pitchFamily="34" charset="-128"/>
              </a:rPr>
              <a:t>磁場中</a:t>
            </a:r>
            <a:r>
              <a:rPr lang="ja-JP" altLang="en-US" sz="1800" dirty="0" smtClean="0">
                <a:latin typeface="小塚ゴシック Pr6N R" panose="020B0400000000000000" pitchFamily="34" charset="-128"/>
                <a:ea typeface="小塚ゴシック Pr6N R" panose="020B0400000000000000" pitchFamily="34" charset="-128"/>
              </a:rPr>
              <a:t>での軌道</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1800" dirty="0" smtClean="0">
                <a:latin typeface="小塚ゴシック Pr6N R" panose="020B0400000000000000" pitchFamily="34" charset="-128"/>
                <a:ea typeface="小塚ゴシック Pr6N R" panose="020B0400000000000000" pitchFamily="34" charset="-128"/>
              </a:rPr>
              <a:t>磁場通過後の軌道</a:t>
            </a: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smtClean="0">
              <a:latin typeface="小塚ゴシック Pr6N R" panose="020B0400000000000000" pitchFamily="34" charset="-128"/>
              <a:ea typeface="小塚ゴシック Pr6N R" panose="020B0400000000000000" pitchFamily="34" charset="-128"/>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45" y="4174340"/>
            <a:ext cx="996709" cy="557481"/>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47134"/>
            <a:ext cx="1246323" cy="366565"/>
          </a:xfrm>
          <a:prstGeom prst="rect">
            <a:avLst/>
          </a:prstGeom>
        </p:spPr>
      </p:pic>
      <p:pic>
        <p:nvPicPr>
          <p:cNvPr id="17" name="図 16"/>
          <p:cNvPicPr>
            <a:picLocks noChangeAspect="1"/>
          </p:cNvPicPr>
          <p:nvPr/>
        </p:nvPicPr>
        <p:blipFill rotWithShape="1">
          <a:blip r:embed="rId3">
            <a:extLst>
              <a:ext uri="{28A0092B-C50C-407E-A947-70E740481C1C}">
                <a14:useLocalDpi xmlns:a14="http://schemas.microsoft.com/office/drawing/2010/main" val="0"/>
              </a:ext>
            </a:extLst>
          </a:blip>
          <a:srcRect l="47504" t="73314"/>
          <a:stretch/>
        </p:blipFill>
        <p:spPr>
          <a:xfrm>
            <a:off x="2072430" y="2087501"/>
            <a:ext cx="3190231" cy="1485671"/>
          </a:xfrm>
          <a:prstGeom prst="rect">
            <a:avLst/>
          </a:prstGeom>
        </p:spPr>
      </p:pic>
      <p:sp>
        <p:nvSpPr>
          <p:cNvPr id="5" name="正方形/長方形 4"/>
          <p:cNvSpPr/>
          <p:nvPr/>
        </p:nvSpPr>
        <p:spPr>
          <a:xfrm>
            <a:off x="4907668" y="4465694"/>
            <a:ext cx="2646878" cy="338554"/>
          </a:xfrm>
          <a:prstGeom prst="rect">
            <a:avLst/>
          </a:prstGeom>
        </p:spPr>
        <p:txBody>
          <a:bodyPr wrap="none">
            <a:spAutoFit/>
          </a:bodyPr>
          <a:lstStyle/>
          <a:p>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磁石入射側端面</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に</a:t>
            </a:r>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よる</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発散</a:t>
            </a:r>
            <a:endParaRPr kumimoji="1" lang="en-US" altLang="ja-JP" sz="1600" dirty="0">
              <a:solidFill>
                <a:schemeClr val="accent6">
                  <a:lumMod val="75000"/>
                </a:schemeClr>
              </a:solidFill>
              <a:latin typeface="小塚ゴシック Pr6N R" panose="020B0400000000000000" pitchFamily="34" charset="-128"/>
              <a:ea typeface="小塚ゴシック Pr6N R" panose="020B0400000000000000" pitchFamily="34" charset="-128"/>
            </a:endParaRPr>
          </a:p>
        </p:txBody>
      </p:sp>
      <p:sp>
        <p:nvSpPr>
          <p:cNvPr id="4" name="テキスト ボックス 3"/>
          <p:cNvSpPr txBox="1"/>
          <p:nvPr/>
        </p:nvSpPr>
        <p:spPr>
          <a:xfrm>
            <a:off x="2971936" y="4460974"/>
            <a:ext cx="1697991" cy="338554"/>
          </a:xfrm>
          <a:prstGeom prst="rect">
            <a:avLst/>
          </a:prstGeom>
          <a:noFill/>
        </p:spPr>
        <p:txBody>
          <a:bodyPr wrap="square" rtlCol="0">
            <a:spAutoFit/>
          </a:bodyPr>
          <a:lstStyle/>
          <a:p>
            <a:r>
              <a:rPr kumimoji="1" lang="ja-JP" altLang="en-US"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rPr>
              <a:t>磁場による偏向</a:t>
            </a:r>
            <a:endParaRPr kumimoji="1" lang="en-US" altLang="ja-JP"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endParaRPr>
          </a:p>
        </p:txBody>
      </p:sp>
      <p:sp>
        <p:nvSpPr>
          <p:cNvPr id="19" name="テキスト ボックス 18"/>
          <p:cNvSpPr txBox="1"/>
          <p:nvPr/>
        </p:nvSpPr>
        <p:spPr>
          <a:xfrm>
            <a:off x="4669927" y="6046854"/>
            <a:ext cx="1934667" cy="338554"/>
          </a:xfrm>
          <a:prstGeom prst="rect">
            <a:avLst/>
          </a:prstGeom>
          <a:noFill/>
        </p:spPr>
        <p:txBody>
          <a:bodyPr wrap="square" rtlCol="0">
            <a:spAutoFit/>
          </a:bodyPr>
          <a:lstStyle/>
          <a:p>
            <a:r>
              <a:rPr kumimoji="1" lang="ja-JP" altLang="en-US"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rPr>
              <a:t>磁場による</a:t>
            </a:r>
            <a:r>
              <a:rPr kumimoji="1" lang="ja-JP" altLang="en-US" sz="1600" dirty="0">
                <a:solidFill>
                  <a:schemeClr val="accent1">
                    <a:lumMod val="75000"/>
                  </a:schemeClr>
                </a:solidFill>
                <a:latin typeface="小塚ゴシック Pr6N R" panose="020B0400000000000000" pitchFamily="34" charset="-128"/>
                <a:ea typeface="小塚ゴシック Pr6N R" panose="020B0400000000000000" pitchFamily="34" charset="-128"/>
              </a:rPr>
              <a:t>偏向</a:t>
            </a:r>
            <a:endParaRPr kumimoji="1" lang="en-US" altLang="ja-JP"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endParaRPr>
          </a:p>
        </p:txBody>
      </p:sp>
      <p:sp>
        <p:nvSpPr>
          <p:cNvPr id="20" name="正方形/長方形 19"/>
          <p:cNvSpPr/>
          <p:nvPr/>
        </p:nvSpPr>
        <p:spPr>
          <a:xfrm>
            <a:off x="6392109" y="6054245"/>
            <a:ext cx="2646878" cy="338554"/>
          </a:xfrm>
          <a:prstGeom prst="rect">
            <a:avLst/>
          </a:prstGeom>
        </p:spPr>
        <p:txBody>
          <a:bodyPr wrap="none">
            <a:spAutoFit/>
          </a:bodyPr>
          <a:lstStyle/>
          <a:p>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磁石入射側端面</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に</a:t>
            </a:r>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よる発散</a:t>
            </a:r>
            <a:endParaRPr kumimoji="1" lang="en-US" altLang="ja-JP" sz="1600" dirty="0">
              <a:solidFill>
                <a:schemeClr val="accent6">
                  <a:lumMod val="75000"/>
                </a:schemeClr>
              </a:solidFill>
              <a:latin typeface="小塚ゴシック Pr6N R" panose="020B0400000000000000" pitchFamily="34" charset="-128"/>
              <a:ea typeface="小塚ゴシック Pr6N R" panose="020B0400000000000000" pitchFamily="34" charset="-128"/>
            </a:endParaRPr>
          </a:p>
        </p:txBody>
      </p:sp>
      <p:sp>
        <p:nvSpPr>
          <p:cNvPr id="21" name="正方形/長方形 20"/>
          <p:cNvSpPr/>
          <p:nvPr/>
        </p:nvSpPr>
        <p:spPr>
          <a:xfrm>
            <a:off x="2104316" y="6050249"/>
            <a:ext cx="2646878" cy="338554"/>
          </a:xfrm>
          <a:prstGeom prst="rect">
            <a:avLst/>
          </a:prstGeom>
        </p:spPr>
        <p:txBody>
          <a:bodyPr wrap="none">
            <a:spAutoFit/>
          </a:bodyPr>
          <a:lstStyle/>
          <a:p>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磁石出射側端面</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に</a:t>
            </a:r>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よる</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発散</a:t>
            </a:r>
            <a:endParaRPr kumimoji="1" lang="en-US" altLang="ja-JP" sz="1600" dirty="0">
              <a:solidFill>
                <a:schemeClr val="accent6">
                  <a:lumMod val="75000"/>
                </a:schemeClr>
              </a:solidFill>
              <a:latin typeface="小塚ゴシック Pr6N R" panose="020B0400000000000000" pitchFamily="34" charset="-128"/>
              <a:ea typeface="小塚ゴシック Pr6N R" panose="020B0400000000000000" pitchFamily="34" charset="-128"/>
            </a:endParaRPr>
          </a:p>
        </p:txBody>
      </p:sp>
      <p:pic>
        <p:nvPicPr>
          <p:cNvPr id="6" name="図 5"/>
          <p:cNvPicPr>
            <a:picLocks noChangeAspect="1"/>
          </p:cNvPicPr>
          <p:nvPr/>
        </p:nvPicPr>
        <p:blipFill rotWithShape="1">
          <a:blip r:embed="rId6">
            <a:extLst>
              <a:ext uri="{28A0092B-C50C-407E-A947-70E740481C1C}">
                <a14:useLocalDpi xmlns:a14="http://schemas.microsoft.com/office/drawing/2010/main" val="0"/>
              </a:ext>
            </a:extLst>
          </a:blip>
          <a:srcRect l="-46" r="3296"/>
          <a:stretch/>
        </p:blipFill>
        <p:spPr>
          <a:xfrm>
            <a:off x="1142854" y="5246093"/>
            <a:ext cx="8358997" cy="844980"/>
          </a:xfrm>
          <a:prstGeom prst="rect">
            <a:avLst/>
          </a:prstGeom>
        </p:spPr>
      </p:pic>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854" y="3680138"/>
            <a:ext cx="7162243" cy="783831"/>
          </a:xfrm>
          <a:prstGeom prst="rect">
            <a:avLst/>
          </a:prstGeom>
        </p:spPr>
      </p:pic>
    </p:spTree>
    <p:extLst>
      <p:ext uri="{BB962C8B-B14F-4D97-AF65-F5344CB8AC3E}">
        <p14:creationId xmlns:p14="http://schemas.microsoft.com/office/powerpoint/2010/main" val="2372704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コネクタ 33"/>
          <p:cNvCxnSpPr/>
          <p:nvPr/>
        </p:nvCxnSpPr>
        <p:spPr>
          <a:xfrm>
            <a:off x="12192000" y="9134614"/>
            <a:ext cx="119062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2192000" y="7936755"/>
            <a:ext cx="188813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コンテンツ プレースホルダー 2"/>
          <p:cNvSpPr>
            <a:spLocks noGrp="1"/>
          </p:cNvSpPr>
          <p:nvPr>
            <p:ph idx="1"/>
          </p:nvPr>
        </p:nvSpPr>
        <p:spPr>
          <a:xfrm>
            <a:off x="98350" y="1330458"/>
            <a:ext cx="5450194" cy="2673371"/>
          </a:xfrm>
        </p:spPr>
        <p:txBody>
          <a:bodyPr>
            <a:normAutofit/>
          </a:bodyPr>
          <a:lstStyle/>
          <a:p>
            <a:pPr marL="0" indent="0">
              <a:buNone/>
            </a:pPr>
            <a:r>
              <a:rPr lang="ja-JP" altLang="en-US" sz="1800" dirty="0" smtClean="0">
                <a:latin typeface="小塚ゴシック Pr6N R" panose="020B0400000000000000" pitchFamily="34" charset="-128"/>
                <a:ea typeface="小塚ゴシック Pr6N R" panose="020B0400000000000000" pitchFamily="34" charset="-128"/>
              </a:rPr>
              <a:t>磁場中での</a:t>
            </a:r>
            <a:r>
              <a:rPr lang="ja-JP" altLang="en-US" sz="1800" dirty="0" smtClean="0">
                <a:latin typeface="小塚ゴシック Pr6N R" panose="020B0400000000000000" pitchFamily="34" charset="-128"/>
                <a:ea typeface="小塚ゴシック Pr6N R" panose="020B0400000000000000" pitchFamily="34" charset="-128"/>
              </a:rPr>
              <a:t>軌道</a:t>
            </a:r>
            <a:endParaRPr lang="en-US" altLang="ja-JP" sz="1800" dirty="0">
              <a:latin typeface="小塚ゴシック Pr6N R" panose="020B0400000000000000" pitchFamily="34" charset="-128"/>
              <a:ea typeface="小塚ゴシック Pr6N R" panose="020B0400000000000000" pitchFamily="34" charset="-128"/>
            </a:endParaRPr>
          </a:p>
          <a:p>
            <a:pPr marL="0" indent="0">
              <a:buNone/>
            </a:pPr>
            <a:endParaRPr lang="en-US" altLang="ja-JP" sz="1800" dirty="0">
              <a:latin typeface="小塚ゴシック Pr6N R" panose="020B0400000000000000" pitchFamily="34" charset="-128"/>
              <a:ea typeface="小塚ゴシック Pr6N R" panose="020B0400000000000000" pitchFamily="34" charset="-128"/>
            </a:endParaRPr>
          </a:p>
          <a:p>
            <a:pPr marL="0" indent="0">
              <a:buNone/>
            </a:pP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1800" dirty="0" smtClean="0">
                <a:latin typeface="小塚ゴシック Pr6N R" panose="020B0400000000000000" pitchFamily="34" charset="-128"/>
                <a:ea typeface="小塚ゴシック Pr6N R" panose="020B0400000000000000" pitchFamily="34" charset="-128"/>
              </a:rPr>
              <a:t>磁場通過後の軌道</a:t>
            </a:r>
            <a:endParaRPr lang="en-US" altLang="ja-JP" sz="18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1600" dirty="0">
              <a:latin typeface="小塚ゴシック Pr6N R" panose="020B0400000000000000" pitchFamily="34" charset="-128"/>
              <a:ea typeface="小塚ゴシック Pr6N R" panose="020B0400000000000000" pitchFamily="34" charset="-128"/>
            </a:endParaRPr>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34" y="475212"/>
            <a:ext cx="7066197" cy="5667829"/>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634" y="475212"/>
            <a:ext cx="7066197" cy="5667829"/>
          </a:xfrm>
          <a:prstGeom prst="rect">
            <a:avLst/>
          </a:prstGeom>
        </p:spPr>
      </p:pic>
      <mc:AlternateContent xmlns:mc="http://schemas.openxmlformats.org/markup-compatibility/2006">
        <mc:Choice xmlns:a14="http://schemas.microsoft.com/office/drawing/2010/main" Requires="a14">
          <p:sp>
            <p:nvSpPr>
              <p:cNvPr id="15" name="テキスト ボックス 14"/>
              <p:cNvSpPr txBox="1"/>
              <p:nvPr/>
            </p:nvSpPr>
            <p:spPr>
              <a:xfrm>
                <a:off x="6752251" y="183401"/>
                <a:ext cx="2041179" cy="58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r>
                        <a:rPr kumimoji="1" lang="en-US" altLang="ja-JP" b="0" i="0" smtClean="0">
                          <a:latin typeface="Cambria Math" panose="02040503050406030204" pitchFamily="18" charset="0"/>
                        </a:rPr>
                        <m:t>=</m:t>
                      </m:r>
                      <m:f>
                        <m:fPr>
                          <m:ctrlPr>
                            <a:rPr kumimoji="1" lang="en-US" altLang="ja-JP" i="1" smtClean="0">
                              <a:latin typeface="Cambria Math" panose="02040503050406030204" pitchFamily="18" charset="0"/>
                            </a:rPr>
                          </m:ctrlPr>
                        </m:fPr>
                        <m:num>
                          <m:rad>
                            <m:radPr>
                              <m:degHide m:val="on"/>
                              <m:ctrlPr>
                                <a:rPr kumimoji="1" lang="en-US" altLang="ja-JP" i="1" smtClean="0">
                                  <a:latin typeface="Cambria Math" panose="02040503050406030204" pitchFamily="18" charset="0"/>
                                </a:rPr>
                              </m:ctrlPr>
                            </m:radPr>
                            <m:deg/>
                            <m:e>
                              <m:r>
                                <a:rPr kumimoji="1" lang="en-US" altLang="ja-JP" b="0" i="0" smtClean="0">
                                  <a:latin typeface="Cambria Math" panose="02040503050406030204" pitchFamily="18" charset="0"/>
                                </a:rPr>
                                <m:t>2</m:t>
                              </m:r>
                              <m:r>
                                <a:rPr kumimoji="1" lang="en-US" altLang="ja-JP" b="0" i="1" smtClean="0">
                                  <a:latin typeface="Cambria Math" panose="02040503050406030204" pitchFamily="18" charset="0"/>
                                </a:rPr>
                                <m:t>𝑚𝐸</m:t>
                              </m:r>
                            </m:e>
                          </m:rad>
                        </m:num>
                        <m:den>
                          <m:r>
                            <a:rPr kumimoji="1" lang="en-US" altLang="ja-JP" b="0" i="1" smtClean="0">
                              <a:latin typeface="Cambria Math" panose="02040503050406030204" pitchFamily="18" charset="0"/>
                            </a:rPr>
                            <m:t>𝑍𝑒𝑅</m:t>
                          </m:r>
                        </m:den>
                      </m:f>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const</m:t>
                      </m:r>
                    </m:oMath>
                  </m:oMathPara>
                </a14:m>
                <a:endParaRPr kumimoji="1" lang="ja-JP" altLang="en-US" dirty="0">
                  <a:latin typeface="Adobe Gothic Std B" panose="020B0800000000000000" pitchFamily="34" charset="-128"/>
                  <a:ea typeface="Adobe Gothic Std B" panose="020B0800000000000000"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6752251" y="183401"/>
                <a:ext cx="2041179" cy="583621"/>
              </a:xfrm>
              <a:prstGeom prst="rect">
                <a:avLst/>
              </a:prstGeom>
              <a:blipFill rotWithShape="0">
                <a:blip r:embed="rId5"/>
                <a:stretch>
                  <a:fillRect/>
                </a:stretch>
              </a:blipFill>
            </p:spPr>
            <p:txBody>
              <a:bodyPr/>
              <a:lstStyle/>
              <a:p>
                <a:r>
                  <a:rPr lang="ja-JP" altLang="en-US">
                    <a:noFill/>
                  </a:rPr>
                  <a:t> </a:t>
                </a:r>
              </a:p>
            </p:txBody>
          </p:sp>
        </mc:Fallback>
      </mc:AlternateContent>
      <p:sp>
        <p:nvSpPr>
          <p:cNvPr id="31" name="タイトル 1"/>
          <p:cNvSpPr>
            <a:spLocks noGrp="1"/>
          </p:cNvSpPr>
          <p:nvPr>
            <p:ph type="title"/>
          </p:nvPr>
        </p:nvSpPr>
        <p:spPr>
          <a:xfrm>
            <a:off x="29207" y="314162"/>
            <a:ext cx="6274315" cy="528320"/>
          </a:xfrm>
        </p:spPr>
        <p:txBody>
          <a:bodyPr>
            <a:noAutofit/>
          </a:bodyPr>
          <a:lstStyle/>
          <a:p>
            <a:pPr marL="0" marR="0" lvl="1" indent="0" defTabSz="914400" rtl="0" eaLnBrk="1" fontAlgn="auto" latinLnBrk="0" hangingPunct="1">
              <a:lnSpc>
                <a:spcPct val="90000"/>
              </a:lnSpc>
              <a:spcBef>
                <a:spcPts val="1000"/>
              </a:spcBef>
              <a:spcAft>
                <a:spcPts val="0"/>
              </a:spcAft>
              <a:tabLst/>
              <a:defRPr/>
            </a:pPr>
            <a:r>
              <a:rPr kumimoji="1" lang="ja-JP" altLang="en-US" sz="2800" dirty="0" smtClean="0">
                <a:latin typeface="小塚ゴシック Pr6N R" panose="020B0400000000000000" pitchFamily="34" charset="-128"/>
                <a:ea typeface="小塚ゴシック Pr6N R" panose="020B0400000000000000" pitchFamily="34" charset="-128"/>
              </a:rPr>
              <a:t>入射エネルギー変化を考慮した計算</a:t>
            </a:r>
            <a:endParaRPr kumimoji="1" lang="ja-JP" altLang="en-US" sz="2800" dirty="0">
              <a:latin typeface="小塚ゴシック Pr6N R" panose="020B0400000000000000" pitchFamily="34" charset="-128"/>
              <a:ea typeface="小塚ゴシック Pr6N R" panose="020B0400000000000000" pitchFamily="34" charset="-128"/>
            </a:endParaRPr>
          </a:p>
        </p:txBody>
      </p:sp>
      <p:pic>
        <p:nvPicPr>
          <p:cNvPr id="5" name="図 4"/>
          <p:cNvPicPr>
            <a:picLocks noChangeAspect="1"/>
          </p:cNvPicPr>
          <p:nvPr/>
        </p:nvPicPr>
        <p:blipFill rotWithShape="1">
          <a:blip r:embed="rId6">
            <a:extLst>
              <a:ext uri="{28A0092B-C50C-407E-A947-70E740481C1C}">
                <a14:useLocalDpi xmlns:a14="http://schemas.microsoft.com/office/drawing/2010/main" val="0"/>
              </a:ext>
            </a:extLst>
          </a:blip>
          <a:srcRect l="46747" t="5001"/>
          <a:stretch/>
        </p:blipFill>
        <p:spPr>
          <a:xfrm>
            <a:off x="908581" y="2567445"/>
            <a:ext cx="4582057" cy="741682"/>
          </a:xfrm>
          <a:prstGeom prst="rect">
            <a:avLst/>
          </a:prstGeom>
        </p:spPr>
      </p:pic>
      <p:pic>
        <p:nvPicPr>
          <p:cNvPr id="16" name="図 15"/>
          <p:cNvPicPr>
            <a:picLocks noChangeAspect="1"/>
          </p:cNvPicPr>
          <p:nvPr/>
        </p:nvPicPr>
        <p:blipFill rotWithShape="1">
          <a:blip r:embed="rId6">
            <a:extLst>
              <a:ext uri="{28A0092B-C50C-407E-A947-70E740481C1C}">
                <a14:useLocalDpi xmlns:a14="http://schemas.microsoft.com/office/drawing/2010/main" val="0"/>
              </a:ext>
            </a:extLst>
          </a:blip>
          <a:srcRect r="53835"/>
          <a:stretch/>
        </p:blipFill>
        <p:spPr>
          <a:xfrm>
            <a:off x="29207" y="1643163"/>
            <a:ext cx="4001255" cy="786435"/>
          </a:xfrm>
          <a:prstGeom prst="rect">
            <a:avLst/>
          </a:prstGeom>
        </p:spPr>
      </p:pic>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92" y="5816950"/>
            <a:ext cx="8279133" cy="852662"/>
          </a:xfrm>
          <a:prstGeom prst="rect">
            <a:avLst/>
          </a:prstGeom>
        </p:spPr>
      </p:pic>
      <p:pic>
        <p:nvPicPr>
          <p:cNvPr id="8" name="図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156913"/>
            <a:ext cx="7772841" cy="532249"/>
          </a:xfrm>
          <a:prstGeom prst="rect">
            <a:avLst/>
          </a:prstGeom>
        </p:spPr>
      </p:pic>
      <p:pic>
        <p:nvPicPr>
          <p:cNvPr id="9" name="図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1713" y="4522593"/>
            <a:ext cx="1607385" cy="589644"/>
          </a:xfrm>
          <a:prstGeom prst="rect">
            <a:avLst/>
          </a:prstGeom>
        </p:spPr>
      </p:pic>
      <p:pic>
        <p:nvPicPr>
          <p:cNvPr id="11" name="図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268" y="3923956"/>
            <a:ext cx="4473448" cy="811767"/>
          </a:xfrm>
          <a:prstGeom prst="rect">
            <a:avLst/>
          </a:prstGeom>
        </p:spPr>
      </p:pic>
      <p:sp>
        <p:nvSpPr>
          <p:cNvPr id="18" name="テキスト ボックス 17"/>
          <p:cNvSpPr txBox="1"/>
          <p:nvPr/>
        </p:nvSpPr>
        <p:spPr>
          <a:xfrm>
            <a:off x="3904067" y="3234046"/>
            <a:ext cx="1673430" cy="584775"/>
          </a:xfrm>
          <a:prstGeom prst="rect">
            <a:avLst/>
          </a:prstGeom>
          <a:noFill/>
        </p:spPr>
        <p:txBody>
          <a:bodyPr wrap="square" rtlCol="0">
            <a:spAutoFit/>
          </a:bodyPr>
          <a:lstStyle/>
          <a:p>
            <a:pPr algn="ctr"/>
            <a:r>
              <a:rPr kumimoji="1" lang="ja-JP" altLang="en-US" sz="1600" dirty="0" smtClean="0">
                <a:solidFill>
                  <a:schemeClr val="accent2"/>
                </a:solidFill>
                <a:latin typeface="小塚ゴシック Pr6N R" panose="020B0400000000000000" pitchFamily="34" charset="-128"/>
                <a:ea typeface="小塚ゴシック Pr6N R" panose="020B0400000000000000" pitchFamily="34" charset="-128"/>
              </a:rPr>
              <a:t>エネルギー</a:t>
            </a:r>
            <a:r>
              <a:rPr kumimoji="1" lang="ja-JP" altLang="en-US" sz="1600" dirty="0" smtClean="0">
                <a:solidFill>
                  <a:schemeClr val="accent2"/>
                </a:solidFill>
                <a:latin typeface="小塚ゴシック Pr6N R" panose="020B0400000000000000" pitchFamily="34" charset="-128"/>
                <a:ea typeface="小塚ゴシック Pr6N R" panose="020B0400000000000000" pitchFamily="34" charset="-128"/>
              </a:rPr>
              <a:t>変化</a:t>
            </a:r>
            <a:endParaRPr kumimoji="1" lang="en-US" altLang="ja-JP" sz="1600" dirty="0" smtClean="0">
              <a:solidFill>
                <a:schemeClr val="accent2"/>
              </a:solidFill>
              <a:latin typeface="小塚ゴシック Pr6N R" panose="020B0400000000000000" pitchFamily="34" charset="-128"/>
              <a:ea typeface="小塚ゴシック Pr6N R" panose="020B0400000000000000" pitchFamily="34" charset="-128"/>
            </a:endParaRPr>
          </a:p>
          <a:p>
            <a:pPr algn="ctr"/>
            <a:r>
              <a:rPr kumimoji="1" lang="ja-JP" altLang="en-US" sz="1600" dirty="0" smtClean="0">
                <a:solidFill>
                  <a:schemeClr val="accent2"/>
                </a:solidFill>
                <a:latin typeface="小塚ゴシック Pr6N R" panose="020B0400000000000000" pitchFamily="34" charset="-128"/>
                <a:ea typeface="小塚ゴシック Pr6N R" panose="020B0400000000000000" pitchFamily="34" charset="-128"/>
              </a:rPr>
              <a:t>による修正</a:t>
            </a:r>
            <a:r>
              <a:rPr kumimoji="1" lang="ja-JP" altLang="en-US" sz="1600" dirty="0" smtClean="0">
                <a:solidFill>
                  <a:schemeClr val="accent2"/>
                </a:solidFill>
                <a:latin typeface="小塚ゴシック Pr6N R" panose="020B0400000000000000" pitchFamily="34" charset="-128"/>
                <a:ea typeface="小塚ゴシック Pr6N R" panose="020B0400000000000000" pitchFamily="34" charset="-128"/>
              </a:rPr>
              <a:t>項</a:t>
            </a:r>
            <a:endParaRPr kumimoji="1" lang="en-US" altLang="ja-JP" sz="1600" dirty="0" smtClean="0">
              <a:solidFill>
                <a:schemeClr val="accent2"/>
              </a:solidFill>
              <a:latin typeface="小塚ゴシック Pr6N R" panose="020B0400000000000000" pitchFamily="34" charset="-128"/>
              <a:ea typeface="小塚ゴシック Pr6N R" panose="020B0400000000000000" pitchFamily="34" charset="-128"/>
            </a:endParaRPr>
          </a:p>
        </p:txBody>
      </p:sp>
      <p:sp>
        <p:nvSpPr>
          <p:cNvPr id="19" name="テキスト ボックス 18"/>
          <p:cNvSpPr txBox="1"/>
          <p:nvPr/>
        </p:nvSpPr>
        <p:spPr>
          <a:xfrm>
            <a:off x="1861532" y="2311941"/>
            <a:ext cx="1697991" cy="338554"/>
          </a:xfrm>
          <a:prstGeom prst="rect">
            <a:avLst/>
          </a:prstGeom>
          <a:noFill/>
        </p:spPr>
        <p:txBody>
          <a:bodyPr wrap="square" rtlCol="0">
            <a:spAutoFit/>
          </a:bodyPr>
          <a:lstStyle/>
          <a:p>
            <a:r>
              <a:rPr kumimoji="1" lang="ja-JP" altLang="en-US"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rPr>
              <a:t>磁場による偏向</a:t>
            </a:r>
            <a:endParaRPr kumimoji="1" lang="en-US" altLang="ja-JP" sz="1600" dirty="0" smtClean="0">
              <a:solidFill>
                <a:schemeClr val="accent1">
                  <a:lumMod val="75000"/>
                </a:schemeClr>
              </a:solidFill>
              <a:latin typeface="小塚ゴシック Pr6N R" panose="020B0400000000000000" pitchFamily="34" charset="-128"/>
              <a:ea typeface="小塚ゴシック Pr6N R" panose="020B0400000000000000" pitchFamily="34" charset="-128"/>
            </a:endParaRPr>
          </a:p>
        </p:txBody>
      </p:sp>
      <p:sp>
        <p:nvSpPr>
          <p:cNvPr id="21" name="正方形/長方形 20"/>
          <p:cNvSpPr/>
          <p:nvPr/>
        </p:nvSpPr>
        <p:spPr>
          <a:xfrm>
            <a:off x="552731" y="3246040"/>
            <a:ext cx="2646878" cy="338554"/>
          </a:xfrm>
          <a:prstGeom prst="rect">
            <a:avLst/>
          </a:prstGeom>
        </p:spPr>
        <p:txBody>
          <a:bodyPr wrap="none">
            <a:spAutoFit/>
          </a:bodyPr>
          <a:lstStyle/>
          <a:p>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磁石入射側端面</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に</a:t>
            </a:r>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よる</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発散</a:t>
            </a:r>
            <a:endParaRPr kumimoji="1" lang="en-US" altLang="ja-JP" sz="1600" dirty="0">
              <a:solidFill>
                <a:schemeClr val="accent6">
                  <a:lumMod val="75000"/>
                </a:schemeClr>
              </a:solidFill>
              <a:latin typeface="小塚ゴシック Pr6N R" panose="020B0400000000000000" pitchFamily="34" charset="-128"/>
              <a:ea typeface="小塚ゴシック Pr6N R" panose="020B0400000000000000" pitchFamily="34" charset="-128"/>
            </a:endParaRPr>
          </a:p>
        </p:txBody>
      </p:sp>
      <p:sp>
        <p:nvSpPr>
          <p:cNvPr id="22" name="正方形/長方形 21"/>
          <p:cNvSpPr/>
          <p:nvPr/>
        </p:nvSpPr>
        <p:spPr>
          <a:xfrm>
            <a:off x="1297823" y="4672607"/>
            <a:ext cx="2646878" cy="338554"/>
          </a:xfrm>
          <a:prstGeom prst="rect">
            <a:avLst/>
          </a:prstGeom>
        </p:spPr>
        <p:txBody>
          <a:bodyPr wrap="none">
            <a:spAutoFit/>
          </a:bodyPr>
          <a:lstStyle/>
          <a:p>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磁石出射側端面</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に</a:t>
            </a:r>
            <a:r>
              <a:rPr kumimoji="1" lang="ja-JP" altLang="en-US" sz="1600" dirty="0" smtClean="0">
                <a:solidFill>
                  <a:schemeClr val="accent6">
                    <a:lumMod val="75000"/>
                  </a:schemeClr>
                </a:solidFill>
                <a:latin typeface="小塚ゴシック Pr6N R" panose="020B0400000000000000" pitchFamily="34" charset="-128"/>
                <a:ea typeface="小塚ゴシック Pr6N R" panose="020B0400000000000000" pitchFamily="34" charset="-128"/>
              </a:rPr>
              <a:t>よる</a:t>
            </a:r>
            <a:r>
              <a:rPr kumimoji="1" lang="ja-JP" altLang="en-US" sz="1600" dirty="0">
                <a:solidFill>
                  <a:schemeClr val="accent6">
                    <a:lumMod val="75000"/>
                  </a:schemeClr>
                </a:solidFill>
                <a:latin typeface="小塚ゴシック Pr6N R" panose="020B0400000000000000" pitchFamily="34" charset="-128"/>
                <a:ea typeface="小塚ゴシック Pr6N R" panose="020B0400000000000000" pitchFamily="34" charset="-128"/>
              </a:rPr>
              <a:t>発散</a:t>
            </a:r>
            <a:endParaRPr kumimoji="1" lang="en-US" altLang="ja-JP" sz="1600" dirty="0">
              <a:solidFill>
                <a:schemeClr val="accent6">
                  <a:lumMod val="75000"/>
                </a:schemeClr>
              </a:solidFill>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23447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4940" y="89170"/>
            <a:ext cx="3519913" cy="738966"/>
          </a:xfrm>
        </p:spPr>
        <p:txBody>
          <a:bodyPr>
            <a:normAutofit/>
          </a:bodyPr>
          <a:lstStyle/>
          <a:p>
            <a:r>
              <a:rPr kumimoji="1" lang="ja-JP" altLang="en-US" sz="3200" dirty="0" smtClean="0">
                <a:latin typeface="小塚ゴシック Pr6N R" panose="020B0400000000000000" pitchFamily="34" charset="-128"/>
                <a:ea typeface="小塚ゴシック Pr6N R" panose="020B0400000000000000" pitchFamily="34" charset="-128"/>
              </a:rPr>
              <a:t>計画中の予備実験</a:t>
            </a:r>
            <a:endParaRPr kumimoji="1" lang="ja-JP" altLang="en-US" sz="3200" dirty="0">
              <a:latin typeface="小塚ゴシック Pr6N R" panose="020B0400000000000000" pitchFamily="34" charset="-128"/>
              <a:ea typeface="小塚ゴシック Pr6N R" panose="020B0400000000000000" pitchFamily="34"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608" y="293297"/>
            <a:ext cx="5985923" cy="452386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608" y="293297"/>
            <a:ext cx="5985923" cy="4523865"/>
          </a:xfrm>
          <a:prstGeom prst="rect">
            <a:avLst/>
          </a:prstGeom>
        </p:spPr>
      </p:pic>
      <p:sp>
        <p:nvSpPr>
          <p:cNvPr id="3" name="コンテンツ プレースホルダー 2"/>
          <p:cNvSpPr>
            <a:spLocks noGrp="1"/>
          </p:cNvSpPr>
          <p:nvPr>
            <p:ph idx="1"/>
          </p:nvPr>
        </p:nvSpPr>
        <p:spPr>
          <a:xfrm>
            <a:off x="0" y="1687681"/>
            <a:ext cx="7755408" cy="2151601"/>
          </a:xfrm>
        </p:spPr>
        <p:txBody>
          <a:bodyPr>
            <a:normAutofit/>
          </a:bodyPr>
          <a:lstStyle/>
          <a:p>
            <a:pPr marL="0" indent="0">
              <a:lnSpc>
                <a:spcPct val="150000"/>
              </a:lnSpc>
              <a:buNone/>
            </a:pPr>
            <a:r>
              <a:rPr lang="ja-JP" altLang="en-US" sz="2400" dirty="0">
                <a:latin typeface="小塚ゴシック Pr6N R" panose="020B0400000000000000" pitchFamily="34" charset="-128"/>
                <a:ea typeface="小塚ゴシック Pr6N R" panose="020B0400000000000000" pitchFamily="34" charset="-128"/>
              </a:rPr>
              <a:t>磁気</a:t>
            </a:r>
            <a:r>
              <a:rPr lang="ja-JP" altLang="en-US" sz="2400" dirty="0" smtClean="0">
                <a:latin typeface="小塚ゴシック Pr6N R" panose="020B0400000000000000" pitchFamily="34" charset="-128"/>
                <a:ea typeface="小塚ゴシック Pr6N R" panose="020B0400000000000000" pitchFamily="34" charset="-128"/>
              </a:rPr>
              <a:t>スペクトロメーターの性能試験</a:t>
            </a:r>
            <a:endParaRPr lang="en-US" altLang="ja-JP" sz="2400" dirty="0" smtClean="0">
              <a:latin typeface="小塚ゴシック Pr6N R" panose="020B0400000000000000" pitchFamily="34" charset="-128"/>
              <a:ea typeface="小塚ゴシック Pr6N R" panose="020B0400000000000000" pitchFamily="34" charset="-128"/>
            </a:endParaRPr>
          </a:p>
          <a:p>
            <a:pPr marL="285750" indent="-285750">
              <a:lnSpc>
                <a:spcPct val="100000"/>
              </a:lnSpc>
              <a:buFont typeface="Arial" panose="020B0604020202020204" pitchFamily="34" charset="0"/>
              <a:buChar char="•"/>
            </a:pPr>
            <a:r>
              <a:rPr lang="ja-JP" altLang="en-US" sz="2000" dirty="0" smtClean="0">
                <a:latin typeface="小塚ゴシック Pr6N R" panose="020B0400000000000000" pitchFamily="34" charset="-128"/>
                <a:ea typeface="小塚ゴシック Pr6N R" panose="020B0400000000000000" pitchFamily="34" charset="-128"/>
              </a:rPr>
              <a:t>重イオンビーム</a:t>
            </a:r>
            <a:r>
              <a:rPr lang="ja-JP" altLang="en-US" sz="2000" dirty="0">
                <a:latin typeface="小塚ゴシック Pr6N R" panose="020B0400000000000000" pitchFamily="34" charset="-128"/>
                <a:ea typeface="小塚ゴシック Pr6N R" panose="020B0400000000000000" pitchFamily="34" charset="-128"/>
              </a:rPr>
              <a:t>の代わりに</a:t>
            </a:r>
            <a:r>
              <a:rPr lang="en-US" altLang="ja-JP" sz="2000" dirty="0">
                <a:latin typeface="小塚ゴシック Pr6N R" panose="020B0400000000000000" pitchFamily="34" charset="-128"/>
                <a:ea typeface="小塚ゴシック Pr6N R" panose="020B0400000000000000" pitchFamily="34" charset="-128"/>
              </a:rPr>
              <a:t>α</a:t>
            </a:r>
            <a:r>
              <a:rPr lang="ja-JP" altLang="en-US" sz="2000" dirty="0">
                <a:latin typeface="小塚ゴシック Pr6N R" panose="020B0400000000000000" pitchFamily="34" charset="-128"/>
                <a:ea typeface="小塚ゴシック Pr6N R" panose="020B0400000000000000" pitchFamily="34" charset="-128"/>
              </a:rPr>
              <a:t>線を</a:t>
            </a:r>
            <a:r>
              <a:rPr lang="ja-JP" altLang="en-US" sz="2000" dirty="0" smtClean="0">
                <a:latin typeface="小塚ゴシック Pr6N R" panose="020B0400000000000000" pitchFamily="34" charset="-128"/>
                <a:ea typeface="小塚ゴシック Pr6N R" panose="020B0400000000000000" pitchFamily="34" charset="-128"/>
              </a:rPr>
              <a:t>用いてエネルギー</a:t>
            </a:r>
            <a:r>
              <a:rPr lang="ja-JP" altLang="en-US" sz="2000" dirty="0" smtClean="0">
                <a:latin typeface="小塚ゴシック Pr6N R" panose="020B0400000000000000" pitchFamily="34" charset="-128"/>
                <a:ea typeface="小塚ゴシック Pr6N R" panose="020B0400000000000000" pitchFamily="34" charset="-128"/>
              </a:rPr>
              <a:t>測定を</a:t>
            </a:r>
            <a:r>
              <a:rPr lang="ja-JP" altLang="en-US" sz="2000" dirty="0" smtClean="0">
                <a:latin typeface="小塚ゴシック Pr6N R" panose="020B0400000000000000" pitchFamily="34" charset="-128"/>
                <a:ea typeface="小塚ゴシック Pr6N R" panose="020B0400000000000000" pitchFamily="34" charset="-128"/>
              </a:rPr>
              <a:t>行う</a:t>
            </a:r>
            <a:endParaRPr lang="en-US" altLang="ja-JP" sz="2000" dirty="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2000" dirty="0">
                <a:latin typeface="小塚ゴシック Pr6N R" panose="020B0400000000000000" pitchFamily="34" charset="-128"/>
                <a:ea typeface="小塚ゴシック Pr6N R" panose="020B0400000000000000" pitchFamily="34" charset="-128"/>
              </a:rPr>
              <a:t>軌道のずれからエネルギー損失を</a:t>
            </a:r>
            <a:r>
              <a:rPr lang="ja-JP" altLang="en-US" sz="2000" dirty="0" smtClean="0">
                <a:latin typeface="小塚ゴシック Pr6N R" panose="020B0400000000000000" pitchFamily="34" charset="-128"/>
                <a:ea typeface="小塚ゴシック Pr6N R" panose="020B0400000000000000" pitchFamily="34" charset="-128"/>
              </a:rPr>
              <a:t>測定</a:t>
            </a:r>
            <a:r>
              <a:rPr lang="ja-JP" altLang="en-US" sz="2000" dirty="0" smtClean="0">
                <a:latin typeface="小塚ゴシック Pr6N R" panose="020B0400000000000000" pitchFamily="34" charset="-128"/>
                <a:ea typeface="小塚ゴシック Pr6N R" panose="020B0400000000000000" pitchFamily="34" charset="-128"/>
              </a:rPr>
              <a:t>し計算から求められる結果と比較検討する</a:t>
            </a:r>
            <a:endParaRPr lang="en-US" altLang="ja-JP" sz="2000" dirty="0" smtClean="0">
              <a:latin typeface="小塚ゴシック Pr6N R" panose="020B0400000000000000" pitchFamily="34" charset="-128"/>
              <a:ea typeface="小塚ゴシック Pr6N R" panose="020B0400000000000000" pitchFamily="34" charset="-128"/>
            </a:endParaRPr>
          </a:p>
          <a:p>
            <a:pPr marL="457200" lvl="1" indent="0">
              <a:lnSpc>
                <a:spcPct val="150000"/>
              </a:lnSpc>
              <a:buNone/>
            </a:pPr>
            <a:endParaRPr lang="ja-JP" altLang="en-US" sz="2000" dirty="0" smtClean="0">
              <a:latin typeface="小塚ゴシック Pr6N R" panose="020B0400000000000000" pitchFamily="34" charset="-128"/>
              <a:ea typeface="小塚ゴシック Pr6N R" panose="020B0400000000000000" pitchFamily="34" charset="-128"/>
            </a:endParaRPr>
          </a:p>
          <a:p>
            <a:endParaRPr kumimoji="1" lang="ja-JP" altLang="en-US" sz="2000" dirty="0"/>
          </a:p>
        </p:txBody>
      </p:sp>
    </p:spTree>
    <p:extLst>
      <p:ext uri="{BB962C8B-B14F-4D97-AF65-F5344CB8AC3E}">
        <p14:creationId xmlns:p14="http://schemas.microsoft.com/office/powerpoint/2010/main" val="374392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4958" y="38173"/>
            <a:ext cx="5864842" cy="3662541"/>
          </a:xfrm>
          <a:prstGeom prst="rect">
            <a:avLst/>
          </a:prstGeom>
          <a:noFill/>
        </p:spPr>
        <p:txBody>
          <a:bodyPr wrap="square" rtlCol="0">
            <a:spAutoFit/>
          </a:bodyPr>
          <a:lstStyle/>
          <a:p>
            <a:pPr>
              <a:lnSpc>
                <a:spcPct val="150000"/>
              </a:lnSpc>
            </a:pPr>
            <a:r>
              <a:rPr kumimoji="1" lang="ja-JP" altLang="en-US" sz="2800" dirty="0" smtClean="0">
                <a:latin typeface="小塚ゴシック Pr6N R" panose="020B0400000000000000" pitchFamily="34" charset="-128"/>
                <a:ea typeface="小塚ゴシック Pr6N R" panose="020B0400000000000000" pitchFamily="34" charset="-128"/>
              </a:rPr>
              <a:t>計算</a:t>
            </a:r>
            <a:r>
              <a:rPr kumimoji="1" lang="ja-JP" altLang="en-US" sz="2800" dirty="0">
                <a:latin typeface="小塚ゴシック Pr6N R" panose="020B0400000000000000" pitchFamily="34" charset="-128"/>
                <a:ea typeface="小塚ゴシック Pr6N R" panose="020B0400000000000000" pitchFamily="34" charset="-128"/>
              </a:rPr>
              <a:t>結果</a:t>
            </a:r>
            <a:endParaRPr kumimoji="1" lang="en-US" altLang="ja-JP" sz="2800" dirty="0" smtClean="0">
              <a:latin typeface="小塚ゴシック Pr6N R" panose="020B0400000000000000" pitchFamily="34" charset="-128"/>
              <a:ea typeface="小塚ゴシック Pr6N R" panose="020B0400000000000000" pitchFamily="34" charset="-128"/>
            </a:endParaRPr>
          </a:p>
          <a:p>
            <a:pPr marL="285750" indent="-285750">
              <a:lnSpc>
                <a:spcPct val="150000"/>
              </a:lnSpc>
              <a:buFont typeface="Arial" panose="020B0604020202020204" pitchFamily="34" charset="0"/>
              <a:buChar char="•"/>
            </a:pPr>
            <a:r>
              <a:rPr kumimoji="1" lang="ja-JP" altLang="en-US" sz="2000" dirty="0" smtClean="0">
                <a:latin typeface="小塚ゴシック Pr6N R" panose="020B0400000000000000" pitchFamily="34" charset="-128"/>
                <a:ea typeface="小塚ゴシック Pr6N R" panose="020B0400000000000000" pitchFamily="34" charset="-128"/>
              </a:rPr>
              <a:t>エネルギーが</a:t>
            </a:r>
            <a:r>
              <a:rPr kumimoji="1" lang="en-US" altLang="ja-JP" sz="2000" dirty="0" smtClean="0">
                <a:latin typeface="小塚ゴシック Pr6N R" panose="020B0400000000000000" pitchFamily="34" charset="-128"/>
                <a:ea typeface="小塚ゴシック Pr6N R" panose="020B0400000000000000" pitchFamily="34" charset="-128"/>
              </a:rPr>
              <a:t>1%</a:t>
            </a:r>
            <a:r>
              <a:rPr kumimoji="1" lang="ja-JP" altLang="en-US" sz="2000" dirty="0" smtClean="0">
                <a:latin typeface="小塚ゴシック Pr6N R" panose="020B0400000000000000" pitchFamily="34" charset="-128"/>
                <a:ea typeface="小塚ゴシック Pr6N R" panose="020B0400000000000000" pitchFamily="34" charset="-128"/>
              </a:rPr>
              <a:t>減少すると</a:t>
            </a:r>
            <a:endParaRPr kumimoji="1" lang="en-US" altLang="ja-JP" sz="2000" dirty="0" smtClean="0">
              <a:latin typeface="小塚ゴシック Pr6N R" panose="020B0400000000000000" pitchFamily="34" charset="-128"/>
              <a:ea typeface="小塚ゴシック Pr6N R" panose="020B0400000000000000" pitchFamily="34" charset="-128"/>
            </a:endParaRPr>
          </a:p>
          <a:p>
            <a:pPr>
              <a:lnSpc>
                <a:spcPct val="150000"/>
              </a:lnSpc>
            </a:pPr>
            <a:r>
              <a:rPr kumimoji="1" lang="ja-JP" altLang="en-US" sz="2000" dirty="0" smtClean="0">
                <a:latin typeface="小塚ゴシック Pr6N R" panose="020B0400000000000000" pitchFamily="34" charset="-128"/>
                <a:ea typeface="小塚ゴシック Pr6N R" panose="020B0400000000000000" pitchFamily="34" charset="-128"/>
              </a:rPr>
              <a:t>約</a:t>
            </a:r>
            <a:r>
              <a:rPr kumimoji="1" lang="en-US" altLang="ja-JP" sz="2000" dirty="0" smtClean="0">
                <a:latin typeface="小塚ゴシック Pr6N R" panose="020B0400000000000000" pitchFamily="34" charset="-128"/>
                <a:ea typeface="小塚ゴシック Pr6N R" panose="020B0400000000000000" pitchFamily="34" charset="-128"/>
              </a:rPr>
              <a:t>20mm</a:t>
            </a:r>
            <a:r>
              <a:rPr kumimoji="1" lang="ja-JP" altLang="en-US" sz="2000" dirty="0" smtClean="0">
                <a:latin typeface="小塚ゴシック Pr6N R" panose="020B0400000000000000" pitchFamily="34" charset="-128"/>
                <a:ea typeface="小塚ゴシック Pr6N R" panose="020B0400000000000000" pitchFamily="34" charset="-128"/>
              </a:rPr>
              <a:t>ずれて検出器に到達する</a:t>
            </a:r>
            <a:endParaRPr kumimoji="1" lang="en-US" altLang="ja-JP" sz="2000" dirty="0" smtClean="0">
              <a:latin typeface="小塚ゴシック Pr6N R" panose="020B0400000000000000" pitchFamily="34" charset="-128"/>
              <a:ea typeface="小塚ゴシック Pr6N R" panose="020B0400000000000000" pitchFamily="34" charset="-128"/>
            </a:endParaRPr>
          </a:p>
          <a:p>
            <a:pPr marL="285750" indent="-285750">
              <a:lnSpc>
                <a:spcPct val="150000"/>
              </a:lnSpc>
              <a:buFont typeface="Wingdings" panose="05000000000000000000" pitchFamily="2" charset="2"/>
              <a:buChar char="Ø"/>
            </a:pPr>
            <a:r>
              <a:rPr kumimoji="1" lang="en-US" altLang="ja-JP" dirty="0" smtClean="0">
                <a:latin typeface="小塚ゴシック Pr6N R" panose="020B0400000000000000" pitchFamily="34" charset="-128"/>
                <a:ea typeface="小塚ゴシック Pr6N R" panose="020B0400000000000000" pitchFamily="34" charset="-128"/>
              </a:rPr>
              <a:t>	</a:t>
            </a:r>
            <a:r>
              <a:rPr kumimoji="1" lang="ja-JP" altLang="en-US" sz="1600" dirty="0" smtClean="0">
                <a:latin typeface="小塚ゴシック Pr6N R" panose="020B0400000000000000" pitchFamily="34" charset="-128"/>
                <a:ea typeface="小塚ゴシック Pr6N R" panose="020B0400000000000000" pitchFamily="34" charset="-128"/>
              </a:rPr>
              <a:t>ビーム径が</a:t>
            </a:r>
            <a:r>
              <a:rPr kumimoji="1" lang="en-US" altLang="ja-JP" sz="1600" dirty="0" smtClean="0">
                <a:latin typeface="小塚ゴシック Pr6N R" panose="020B0400000000000000" pitchFamily="34" charset="-128"/>
                <a:ea typeface="小塚ゴシック Pr6N R" panose="020B0400000000000000" pitchFamily="34" charset="-128"/>
              </a:rPr>
              <a:t>20mm</a:t>
            </a:r>
            <a:r>
              <a:rPr kumimoji="1" lang="ja-JP" altLang="en-US" sz="1600" dirty="0" smtClean="0">
                <a:latin typeface="小塚ゴシック Pr6N R" panose="020B0400000000000000" pitchFamily="34" charset="-128"/>
                <a:ea typeface="小塚ゴシック Pr6N R" panose="020B0400000000000000" pitchFamily="34" charset="-128"/>
              </a:rPr>
              <a:t>よりも十分小さければ</a:t>
            </a:r>
            <a:endParaRPr kumimoji="1" lang="en-US" altLang="ja-JP" sz="1600" dirty="0">
              <a:latin typeface="小塚ゴシック Pr6N R" panose="020B0400000000000000" pitchFamily="34" charset="-128"/>
              <a:ea typeface="小塚ゴシック Pr6N R" panose="020B0400000000000000" pitchFamily="34" charset="-128"/>
            </a:endParaRPr>
          </a:p>
          <a:p>
            <a:pPr>
              <a:lnSpc>
                <a:spcPct val="150000"/>
              </a:lnSpc>
            </a:pPr>
            <a:r>
              <a:rPr kumimoji="1" lang="ja-JP" altLang="en-US" sz="1600" dirty="0" smtClean="0">
                <a:latin typeface="小塚ゴシック Pr6N R" panose="020B0400000000000000" pitchFamily="34" charset="-128"/>
                <a:ea typeface="小塚ゴシック Pr6N R" panose="020B0400000000000000" pitchFamily="34" charset="-128"/>
              </a:rPr>
              <a:t>エネルギー分解能</a:t>
            </a:r>
            <a:r>
              <a:rPr kumimoji="1" lang="en-US" altLang="ja-JP" sz="1600" dirty="0" smtClean="0">
                <a:latin typeface="小塚ゴシック Pr6N R" panose="020B0400000000000000" pitchFamily="34" charset="-128"/>
                <a:ea typeface="小塚ゴシック Pr6N R" panose="020B0400000000000000" pitchFamily="34" charset="-128"/>
              </a:rPr>
              <a:t>1%</a:t>
            </a:r>
            <a:r>
              <a:rPr kumimoji="1" lang="ja-JP" altLang="en-US" sz="1600" dirty="0" smtClean="0">
                <a:latin typeface="小塚ゴシック Pr6N R" panose="020B0400000000000000" pitchFamily="34" charset="-128"/>
                <a:ea typeface="小塚ゴシック Pr6N R" panose="020B0400000000000000" pitchFamily="34" charset="-128"/>
              </a:rPr>
              <a:t>の測定が可能</a:t>
            </a:r>
            <a:endParaRPr kumimoji="1" lang="en-US" altLang="ja-JP" sz="1600" dirty="0" smtClean="0">
              <a:latin typeface="小塚ゴシック Pr6N R" panose="020B0400000000000000" pitchFamily="34" charset="-128"/>
              <a:ea typeface="小塚ゴシック Pr6N R" panose="020B0400000000000000" pitchFamily="34" charset="-128"/>
            </a:endParaRPr>
          </a:p>
          <a:p>
            <a:endParaRPr kumimoji="1" lang="en-US" altLang="ja-JP" dirty="0">
              <a:latin typeface="小塚ゴシック Pr6N R" panose="020B0400000000000000" pitchFamily="34" charset="-128"/>
              <a:ea typeface="小塚ゴシック Pr6N R" panose="020B0400000000000000" pitchFamily="34" charset="-128"/>
            </a:endParaRPr>
          </a:p>
          <a:p>
            <a:pPr marL="285750" indent="-285750">
              <a:buFont typeface="Arial" panose="020B0604020202020204" pitchFamily="34" charset="0"/>
              <a:buChar char="•"/>
            </a:pPr>
            <a:r>
              <a:rPr kumimoji="1" lang="ja-JP" altLang="en-US" sz="2000" dirty="0" smtClean="0">
                <a:latin typeface="小塚ゴシック Pr6N R" panose="020B0400000000000000" pitchFamily="34" charset="-128"/>
                <a:ea typeface="小塚ゴシック Pr6N R" panose="020B0400000000000000" pitchFamily="34" charset="-128"/>
              </a:rPr>
              <a:t>エネルギーが減少してもビームは</a:t>
            </a:r>
            <a:endParaRPr kumimoji="1" lang="en-US" altLang="ja-JP" sz="2000" dirty="0" smtClean="0">
              <a:latin typeface="小塚ゴシック Pr6N R" panose="020B0400000000000000" pitchFamily="34" charset="-128"/>
              <a:ea typeface="小塚ゴシック Pr6N R" panose="020B0400000000000000" pitchFamily="34" charset="-128"/>
            </a:endParaRPr>
          </a:p>
          <a:p>
            <a:r>
              <a:rPr kumimoji="1" lang="ja-JP" altLang="en-US" sz="2000" dirty="0" smtClean="0">
                <a:latin typeface="小塚ゴシック Pr6N R" panose="020B0400000000000000" pitchFamily="34" charset="-128"/>
                <a:ea typeface="小塚ゴシック Pr6N R" panose="020B0400000000000000" pitchFamily="34" charset="-128"/>
              </a:rPr>
              <a:t>集束</a:t>
            </a:r>
            <a:r>
              <a:rPr kumimoji="1" lang="ja-JP" altLang="en-US" sz="2000" dirty="0" smtClean="0">
                <a:latin typeface="小塚ゴシック Pr6N R" panose="020B0400000000000000" pitchFamily="34" charset="-128"/>
                <a:ea typeface="小塚ゴシック Pr6N R" panose="020B0400000000000000" pitchFamily="34" charset="-128"/>
              </a:rPr>
              <a:t>され</a:t>
            </a:r>
            <a:r>
              <a:rPr kumimoji="1" lang="ja-JP" altLang="en-US" sz="2000" dirty="0" smtClean="0">
                <a:latin typeface="小塚ゴシック Pr6N R" panose="020B0400000000000000" pitchFamily="34" charset="-128"/>
                <a:ea typeface="小塚ゴシック Pr6N R" panose="020B0400000000000000" pitchFamily="34" charset="-128"/>
              </a:rPr>
              <a:t>検出器のある位置で</a:t>
            </a:r>
            <a:r>
              <a:rPr kumimoji="1" lang="ja-JP" altLang="en-US" sz="2000" dirty="0" smtClean="0">
                <a:latin typeface="小塚ゴシック Pr6N R" panose="020B0400000000000000" pitchFamily="34" charset="-128"/>
                <a:ea typeface="小塚ゴシック Pr6N R" panose="020B0400000000000000" pitchFamily="34" charset="-128"/>
              </a:rPr>
              <a:t>結像</a:t>
            </a:r>
            <a:r>
              <a:rPr kumimoji="1" lang="ja-JP" altLang="en-US" sz="2000" dirty="0" smtClean="0">
                <a:latin typeface="小塚ゴシック Pr6N R" panose="020B0400000000000000" pitchFamily="34" charset="-128"/>
                <a:ea typeface="小塚ゴシック Pr6N R" panose="020B0400000000000000" pitchFamily="34" charset="-128"/>
              </a:rPr>
              <a:t>される</a:t>
            </a:r>
            <a:endParaRPr kumimoji="1" lang="en-US" altLang="ja-JP" sz="2000" dirty="0" smtClean="0">
              <a:latin typeface="小塚ゴシック Pr6N R" panose="020B0400000000000000" pitchFamily="34" charset="-128"/>
              <a:ea typeface="小塚ゴシック Pr6N R" panose="020B0400000000000000" pitchFamily="34" charset="-128"/>
            </a:endParaRPr>
          </a:p>
          <a:p>
            <a:pPr marL="285750" indent="-285750">
              <a:buFont typeface="Arial" panose="020B0604020202020204" pitchFamily="34" charset="0"/>
              <a:buChar char="•"/>
            </a:pPr>
            <a:endParaRPr kumimoji="1" lang="ja-JP" altLang="en-US" dirty="0">
              <a:latin typeface="小塚ゴシック Pr6N R" panose="020B0400000000000000" pitchFamily="34" charset="-128"/>
              <a:ea typeface="小塚ゴシック Pr6N R" panose="020B0400000000000000" pitchFamily="34"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5735"/>
          <a:stretch/>
        </p:blipFill>
        <p:spPr>
          <a:xfrm>
            <a:off x="4886176" y="3514003"/>
            <a:ext cx="7305824" cy="2953472"/>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176" y="257869"/>
            <a:ext cx="7305824" cy="3036438"/>
          </a:xfrm>
          <a:prstGeom prst="rect">
            <a:avLst/>
          </a:prstGeom>
        </p:spPr>
      </p:pic>
      <mc:AlternateContent xmlns:mc="http://schemas.openxmlformats.org/markup-compatibility/2006">
        <mc:Choice xmlns:a14="http://schemas.microsoft.com/office/drawing/2010/main" Requires="a14">
          <p:graphicFrame>
            <p:nvGraphicFramePr>
              <p:cNvPr id="6" name="表 5"/>
              <p:cNvGraphicFramePr>
                <a:graphicFrameLocks noGrp="1"/>
              </p:cNvGraphicFramePr>
              <p:nvPr>
                <p:extLst>
                  <p:ext uri="{D42A27DB-BD31-4B8C-83A1-F6EECF244321}">
                    <p14:modId xmlns:p14="http://schemas.microsoft.com/office/powerpoint/2010/main" val="1262283218"/>
                  </p:ext>
                </p:extLst>
              </p:nvPr>
            </p:nvGraphicFramePr>
            <p:xfrm>
              <a:off x="947780" y="3623094"/>
              <a:ext cx="3356802" cy="2657193"/>
            </p:xfrm>
            <a:graphic>
              <a:graphicData uri="http://schemas.openxmlformats.org/drawingml/2006/table">
                <a:tbl>
                  <a:tblPr firstRow="1" bandRow="1">
                    <a:tableStyleId>{F5AB1C69-6EDB-4FF4-983F-18BD219EF322}</a:tableStyleId>
                  </a:tblPr>
                  <a:tblGrid>
                    <a:gridCol w="1592034"/>
                    <a:gridCol w="1764768"/>
                  </a:tblGrid>
                  <a:tr h="484629">
                    <a:tc gridSpan="2">
                      <a:txBody>
                        <a:bodyPr/>
                        <a:lstStyle/>
                        <a:p>
                          <a:pPr algn="ctr">
                            <a:lnSpc>
                              <a:spcPts val="1000"/>
                            </a:lnSpc>
                          </a:pPr>
                          <a:endParaRPr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endParaRPr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lang="ja-JP" altLang="en-US" sz="1600" dirty="0" smtClean="0">
                              <a:solidFill>
                                <a:schemeClr val="tx1"/>
                              </a:solidFill>
                              <a:latin typeface="小塚ゴシック Pro R" panose="020B0400000000000000" pitchFamily="34" charset="-128"/>
                              <a:ea typeface="小塚ゴシック Pro R" panose="020B0400000000000000" pitchFamily="34" charset="-128"/>
                            </a:rPr>
                            <a:t>設定値</a:t>
                          </a:r>
                          <a:endParaRPr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ja-JP" altLang="en-US" dirty="0"/>
                        </a:p>
                      </a:txBody>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入射粒子</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α</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線</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粒子価数</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2</a:t>
                          </a: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磁束</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密度</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0.338[T</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基準</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半径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b="0" i="1" dirty="0" smtClean="0">
                            <a:solidFill>
                              <a:schemeClr val="tx1"/>
                            </a:solidFill>
                            <a:latin typeface="Cambria Math" panose="02040503050406030204" pitchFamily="18" charset="0"/>
                            <a:ea typeface="小塚ゴシック Pr6N R" panose="020B0400000000000000" pitchFamily="34" charset="-128"/>
                          </a:endParaRPr>
                        </a:p>
                        <a:p>
                          <a:pPr algn="ctr">
                            <a:lnSpc>
                              <a:spcPts val="1000"/>
                            </a:lnSpc>
                          </a:pPr>
                          <a14:m>
                            <m:oMath xmlns:m="http://schemas.openxmlformats.org/officeDocument/2006/math">
                              <m:r>
                                <a:rPr kumimoji="1" lang="en-US" altLang="ja-JP" sz="1600" b="0" i="1" smtClean="0">
                                  <a:solidFill>
                                    <a:schemeClr val="tx1"/>
                                  </a:solidFill>
                                  <a:latin typeface="Cambria Math" panose="02040503050406030204" pitchFamily="18" charset="0"/>
                                  <a:ea typeface="小塚ゴシック Pr6N R" panose="020B0400000000000000" pitchFamily="34" charset="-128"/>
                                </a:rPr>
                                <m:t>1.00</m:t>
                              </m:r>
                              <m:r>
                                <a:rPr kumimoji="1" lang="en-US" altLang="ja-JP" sz="1600" b="0" i="1" smtClean="0">
                                  <a:solidFill>
                                    <a:schemeClr val="tx1"/>
                                  </a:solidFill>
                                  <a:latin typeface="Cambria Math" panose="02040503050406030204" pitchFamily="18" charset="0"/>
                                  <a:ea typeface="Cambria Math" panose="02040503050406030204" pitchFamily="18" charset="0"/>
                                </a:rPr>
                                <m:t>×</m:t>
                              </m:r>
                              <m:sSup>
                                <m:sSupPr>
                                  <m:ctrlPr>
                                    <a:rPr kumimoji="1" lang="en-US" altLang="ja-JP" sz="1600" i="1" smtClean="0">
                                      <a:solidFill>
                                        <a:schemeClr val="tx1"/>
                                      </a:solidFill>
                                      <a:latin typeface="Cambria Math" panose="02040503050406030204" pitchFamily="18" charset="0"/>
                                      <a:ea typeface="小塚ゴシック Pr6N R" panose="020B0400000000000000" pitchFamily="34" charset="-128"/>
                                    </a:rPr>
                                  </m:ctrlPr>
                                </m:sSupPr>
                                <m:e>
                                  <m:r>
                                    <a:rPr kumimoji="1" lang="en-US" altLang="ja-JP" sz="1600" b="0" i="1" smtClean="0">
                                      <a:solidFill>
                                        <a:schemeClr val="tx1"/>
                                      </a:solidFill>
                                      <a:latin typeface="Cambria Math" panose="02040503050406030204" pitchFamily="18" charset="0"/>
                                      <a:ea typeface="小塚ゴシック Pr6N R" panose="020B0400000000000000" pitchFamily="34" charset="-128"/>
                                    </a:rPr>
                                    <m:t>10</m:t>
                                  </m:r>
                                </m:e>
                                <m:sup>
                                  <m:r>
                                    <a:rPr kumimoji="1" lang="en-US" altLang="ja-JP" sz="1600" b="0" i="1" smtClean="0">
                                      <a:solidFill>
                                        <a:schemeClr val="tx1"/>
                                      </a:solidFill>
                                      <a:latin typeface="Cambria Math" panose="02040503050406030204" pitchFamily="18" charset="0"/>
                                      <a:ea typeface="小塚ゴシック Pr6N R" panose="020B0400000000000000" pitchFamily="34" charset="-128"/>
                                    </a:rPr>
                                    <m:t>3</m:t>
                                  </m:r>
                                </m:sup>
                              </m:sSup>
                              <m:r>
                                <a:rPr kumimoji="1" lang="en-US" altLang="ja-JP" sz="1600" i="1" smtClean="0">
                                  <a:solidFill>
                                    <a:schemeClr val="tx1"/>
                                  </a:solidFill>
                                  <a:latin typeface="Cambria Math" panose="02040503050406030204" pitchFamily="18" charset="0"/>
                                  <a:ea typeface="小塚ゴシック Pr6N R" panose="020B0400000000000000" pitchFamily="34" charset="-128"/>
                                </a:rPr>
                                <m:t> </m:t>
                              </m:r>
                            </m:oMath>
                          </a14:m>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[mm]</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線源</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の半径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5.00[mm</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口径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78.6[mm</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p:graphicFrame>
            <p:nvGraphicFramePr>
              <p:cNvPr id="6" name="表 5"/>
              <p:cNvGraphicFramePr>
                <a:graphicFrameLocks noGrp="1"/>
              </p:cNvGraphicFramePr>
              <p:nvPr>
                <p:extLst>
                  <p:ext uri="{D42A27DB-BD31-4B8C-83A1-F6EECF244321}">
                    <p14:modId xmlns:p14="http://schemas.microsoft.com/office/powerpoint/2010/main" val="1262283218"/>
                  </p:ext>
                </p:extLst>
              </p:nvPr>
            </p:nvGraphicFramePr>
            <p:xfrm>
              <a:off x="947780" y="3623094"/>
              <a:ext cx="3356802" cy="2657193"/>
            </p:xfrm>
            <a:graphic>
              <a:graphicData uri="http://schemas.openxmlformats.org/drawingml/2006/table">
                <a:tbl>
                  <a:tblPr firstRow="1" bandRow="1">
                    <a:tableStyleId>{F5AB1C69-6EDB-4FF4-983F-18BD219EF322}</a:tableStyleId>
                  </a:tblPr>
                  <a:tblGrid>
                    <a:gridCol w="1592034"/>
                    <a:gridCol w="1764768"/>
                  </a:tblGrid>
                  <a:tr h="484629">
                    <a:tc gridSpan="2">
                      <a:txBody>
                        <a:bodyPr/>
                        <a:lstStyle/>
                        <a:p>
                          <a:pPr algn="ctr">
                            <a:lnSpc>
                              <a:spcPts val="1000"/>
                            </a:lnSpc>
                          </a:pPr>
                          <a:endParaRPr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endParaRPr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lang="ja-JP" altLang="en-US" sz="1600" dirty="0" smtClean="0">
                              <a:solidFill>
                                <a:schemeClr val="tx1"/>
                              </a:solidFill>
                              <a:latin typeface="小塚ゴシック Pro R" panose="020B0400000000000000" pitchFamily="34" charset="-128"/>
                              <a:ea typeface="小塚ゴシック Pro R" panose="020B0400000000000000" pitchFamily="34" charset="-128"/>
                            </a:rPr>
                            <a:t>設定値</a:t>
                          </a:r>
                          <a:endParaRPr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ja-JP" altLang="en-US" dirty="0"/>
                        </a:p>
                      </a:txBody>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入射粒子</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α</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線</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粒子価数</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2</a:t>
                          </a: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磁束</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密度</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0.338[T</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基準</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半径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ja-JP"/>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5"/>
                          <a:stretch>
                            <a:fillRect l="-90345" t="-431667" r="-345" b="-221667"/>
                          </a:stretch>
                        </a:blip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線源</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の半径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5.00[mm</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2094">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入射</a:t>
                          </a:r>
                          <a:r>
                            <a:rPr kumimoji="1" lang="ja-JP" altLang="en-US" sz="1600" dirty="0" smtClean="0">
                              <a:solidFill>
                                <a:schemeClr val="tx1"/>
                              </a:solidFill>
                              <a:latin typeface="小塚ゴシック Pro R" panose="020B0400000000000000" pitchFamily="34" charset="-128"/>
                              <a:ea typeface="小塚ゴシック Pro R" panose="020B0400000000000000" pitchFamily="34" charset="-128"/>
                            </a:rPr>
                            <a:t>口径</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endPar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endParaRPr>
                        </a:p>
                        <a:p>
                          <a:pPr algn="ctr">
                            <a:lnSpc>
                              <a:spcPts val="1000"/>
                            </a:lnSpc>
                          </a:pP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78.6[mm</a:t>
                          </a:r>
                          <a:r>
                            <a:rPr kumimoji="1" lang="en-US" altLang="ja-JP" sz="1600" dirty="0" smtClean="0">
                              <a:solidFill>
                                <a:schemeClr val="tx1"/>
                              </a:solidFill>
                              <a:latin typeface="小塚ゴシック Pro R" panose="020B0400000000000000" pitchFamily="34" charset="-128"/>
                              <a:ea typeface="小塚ゴシック Pro R" panose="020B0400000000000000" pitchFamily="34" charset="-128"/>
                            </a:rPr>
                            <a:t>]</a:t>
                          </a:r>
                          <a:endParaRPr kumimoji="1" lang="ja-JP" altLang="en-US" sz="1600" dirty="0">
                            <a:solidFill>
                              <a:schemeClr val="tx1"/>
                            </a:solidFill>
                            <a:latin typeface="小塚ゴシック Pro R" panose="020B0400000000000000" pitchFamily="34" charset="-128"/>
                            <a:ea typeface="小塚ゴシック Pro R" panose="020B0400000000000000" pitchFamily="34" charset="-128"/>
                          </a:endParaRPr>
                        </a:p>
                      </a:txBody>
                      <a:tcPr marL="97095" marR="97095" marT="48548" marB="4854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cxnSp>
        <p:nvCxnSpPr>
          <p:cNvPr id="9" name="直線矢印コネクタ 8"/>
          <p:cNvCxnSpPr/>
          <p:nvPr/>
        </p:nvCxnSpPr>
        <p:spPr>
          <a:xfrm flipV="1">
            <a:off x="11674136" y="4864963"/>
            <a:ext cx="0" cy="37286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9578189" y="3294307"/>
            <a:ext cx="2560622" cy="584775"/>
          </a:xfrm>
          <a:prstGeom prst="rect">
            <a:avLst/>
          </a:prstGeom>
          <a:noFill/>
        </p:spPr>
        <p:txBody>
          <a:bodyPr wrap="square" rtlCol="0">
            <a:spAutoFit/>
          </a:bodyPr>
          <a:lstStyle/>
          <a:p>
            <a:r>
              <a:rPr kumimoji="1" lang="en-US" altLang="ja-JP" sz="1600" dirty="0" smtClean="0">
                <a:latin typeface="小塚ゴシック Pro R" panose="020B0400000000000000" pitchFamily="34" charset="-128"/>
                <a:ea typeface="小塚ゴシック Pro R" panose="020B0400000000000000" pitchFamily="34" charset="-128"/>
              </a:rPr>
              <a:t>E=5.48MeV</a:t>
            </a:r>
            <a:r>
              <a:rPr kumimoji="1" lang="ja-JP" altLang="en-US" sz="1600" dirty="0" smtClean="0">
                <a:latin typeface="小塚ゴシック Pro R" panose="020B0400000000000000" pitchFamily="34" charset="-128"/>
                <a:ea typeface="小塚ゴシック Pro R" panose="020B0400000000000000" pitchFamily="34" charset="-128"/>
              </a:rPr>
              <a:t>の時と比べて</a:t>
            </a:r>
            <a:r>
              <a:rPr kumimoji="1" lang="en-US" altLang="ja-JP" sz="1600" dirty="0" smtClean="0">
                <a:latin typeface="小塚ゴシック Pro R" panose="020B0400000000000000" pitchFamily="34" charset="-128"/>
                <a:ea typeface="小塚ゴシック Pro R" panose="020B0400000000000000" pitchFamily="34" charset="-128"/>
              </a:rPr>
              <a:t>20mm</a:t>
            </a:r>
            <a:r>
              <a:rPr kumimoji="1" lang="ja-JP" altLang="en-US" sz="1600" dirty="0" smtClean="0">
                <a:latin typeface="小塚ゴシック Pro R" panose="020B0400000000000000" pitchFamily="34" charset="-128"/>
                <a:ea typeface="小塚ゴシック Pro R" panose="020B0400000000000000" pitchFamily="34" charset="-128"/>
              </a:rPr>
              <a:t>のずれ</a:t>
            </a:r>
            <a:endParaRPr kumimoji="1" lang="ja-JP" altLang="en-US" sz="1600" dirty="0">
              <a:latin typeface="小塚ゴシック Pro R" panose="020B0400000000000000" pitchFamily="34" charset="-128"/>
              <a:ea typeface="小塚ゴシック Pro R" panose="020B0400000000000000" pitchFamily="34" charset="-128"/>
            </a:endParaRPr>
          </a:p>
        </p:txBody>
      </p:sp>
      <p:cxnSp>
        <p:nvCxnSpPr>
          <p:cNvPr id="12" name="直線コネクタ 11"/>
          <p:cNvCxnSpPr/>
          <p:nvPr/>
        </p:nvCxnSpPr>
        <p:spPr>
          <a:xfrm flipH="1" flipV="1">
            <a:off x="10858500" y="3779044"/>
            <a:ext cx="815637" cy="129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607170" y="4864963"/>
            <a:ext cx="6340415"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5607170" y="5254494"/>
            <a:ext cx="636899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87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70674" y="1035170"/>
            <a:ext cx="11203459" cy="5306863"/>
          </a:xfrm>
        </p:spPr>
        <p:txBody>
          <a:bodyPr>
            <a:normAutofit lnSpcReduction="10000"/>
          </a:bodyPr>
          <a:lstStyle/>
          <a:p>
            <a:pPr marL="0" indent="0">
              <a:lnSpc>
                <a:spcPct val="150000"/>
              </a:lnSpc>
              <a:buNone/>
            </a:pPr>
            <a:r>
              <a:rPr lang="ja-JP" altLang="en-US" sz="3200" dirty="0" smtClean="0">
                <a:latin typeface="小塚ゴシック Pr6N R" panose="020B0400000000000000" pitchFamily="34" charset="-128"/>
                <a:ea typeface="小塚ゴシック Pr6N R" panose="020B0400000000000000" pitchFamily="34" charset="-128"/>
              </a:rPr>
              <a:t>新しいエネルギー測定法の提案</a:t>
            </a:r>
            <a:endParaRPr lang="en-US" altLang="ja-JP" sz="3200" dirty="0" smtClean="0">
              <a:latin typeface="小塚ゴシック Pr6N R" panose="020B0400000000000000" pitchFamily="34" charset="-128"/>
              <a:ea typeface="小塚ゴシック Pr6N R" panose="020B0400000000000000" pitchFamily="34" charset="-128"/>
            </a:endParaRPr>
          </a:p>
          <a:p>
            <a:pPr marL="285750" indent="-285750">
              <a:lnSpc>
                <a:spcPct val="150000"/>
              </a:lnSpc>
              <a:buFont typeface="Arial" panose="020B0604020202020204" pitchFamily="34" charset="0"/>
              <a:buChar char="•"/>
            </a:pPr>
            <a:r>
              <a:rPr lang="ja-JP" altLang="en-US" sz="1900" dirty="0" smtClean="0">
                <a:latin typeface="小塚ゴシック Pr6N R" panose="020B0400000000000000" pitchFamily="34" charset="-128"/>
                <a:ea typeface="小塚ゴシック Pr6N R" panose="020B0400000000000000" pitchFamily="34" charset="-128"/>
              </a:rPr>
              <a:t>半導体</a:t>
            </a:r>
            <a:r>
              <a:rPr lang="ja-JP" altLang="en-US" sz="1900" dirty="0" smtClean="0">
                <a:latin typeface="小塚ゴシック Pr6N R" panose="020B0400000000000000" pitchFamily="34" charset="-128"/>
                <a:ea typeface="小塚ゴシック Pr6N R" panose="020B0400000000000000" pitchFamily="34" charset="-128"/>
              </a:rPr>
              <a:t>検出器による測定法より高エネルギー分解能を実現することが</a:t>
            </a:r>
            <a:r>
              <a:rPr lang="ja-JP" altLang="en-US" sz="1900" dirty="0" smtClean="0">
                <a:latin typeface="小塚ゴシック Pr6N R" panose="020B0400000000000000" pitchFamily="34" charset="-128"/>
                <a:ea typeface="小塚ゴシック Pr6N R" panose="020B0400000000000000" pitchFamily="34" charset="-128"/>
              </a:rPr>
              <a:t>できる磁気スペクトロメーターをエネルギー</a:t>
            </a:r>
            <a:r>
              <a:rPr lang="ja-JP" altLang="en-US" sz="1900" dirty="0" smtClean="0">
                <a:latin typeface="小塚ゴシック Pr6N R" panose="020B0400000000000000" pitchFamily="34" charset="-128"/>
                <a:ea typeface="小塚ゴシック Pr6N R" panose="020B0400000000000000" pitchFamily="34" charset="-128"/>
              </a:rPr>
              <a:t>損失</a:t>
            </a:r>
            <a:r>
              <a:rPr lang="ja-JP" altLang="en-US" sz="1900" dirty="0" smtClean="0">
                <a:latin typeface="小塚ゴシック Pr6N R" panose="020B0400000000000000" pitchFamily="34" charset="-128"/>
                <a:ea typeface="小塚ゴシック Pr6N R" panose="020B0400000000000000" pitchFamily="34" charset="-128"/>
              </a:rPr>
              <a:t>の測定に用いることを提案</a:t>
            </a:r>
            <a:endParaRPr lang="en-US" altLang="ja-JP" sz="1900"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smtClean="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Arial" panose="020B0604020202020204" pitchFamily="34" charset="0"/>
              <a:buChar char="•"/>
            </a:pPr>
            <a:r>
              <a:rPr lang="ja-JP" altLang="en-US" dirty="0" smtClean="0">
                <a:latin typeface="小塚ゴシック Pr6N R" panose="020B0400000000000000" pitchFamily="34" charset="-128"/>
                <a:ea typeface="小塚ゴシック Pr6N R" panose="020B0400000000000000" pitchFamily="34" charset="-128"/>
              </a:rPr>
              <a:t>イオンビーム</a:t>
            </a:r>
            <a:r>
              <a:rPr lang="ja-JP" altLang="en-US" dirty="0">
                <a:latin typeface="小塚ゴシック Pr6N R" panose="020B0400000000000000" pitchFamily="34" charset="-128"/>
                <a:ea typeface="小塚ゴシック Pr6N R" panose="020B0400000000000000" pitchFamily="34" charset="-128"/>
              </a:rPr>
              <a:t>の軌道</a:t>
            </a:r>
            <a:r>
              <a:rPr lang="ja-JP" altLang="en-US" dirty="0" smtClean="0">
                <a:latin typeface="小塚ゴシック Pr6N R" panose="020B0400000000000000" pitchFamily="34" charset="-128"/>
                <a:ea typeface="小塚ゴシック Pr6N R" panose="020B0400000000000000" pitchFamily="34" charset="-128"/>
              </a:rPr>
              <a:t>計算</a:t>
            </a:r>
            <a:endParaRPr lang="en-US" altLang="ja-JP" dirty="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a:latin typeface="小塚ゴシック Pr6N R" panose="020B0400000000000000" pitchFamily="34" charset="-128"/>
                <a:ea typeface="小塚ゴシック Pr6N R" panose="020B0400000000000000" pitchFamily="34" charset="-128"/>
              </a:rPr>
              <a:t>エネルギー</a:t>
            </a:r>
            <a:r>
              <a:rPr lang="ja-JP" altLang="en-US" sz="1800" dirty="0" smtClean="0">
                <a:latin typeface="小塚ゴシック Pr6N R" panose="020B0400000000000000" pitchFamily="34" charset="-128"/>
                <a:ea typeface="小塚ゴシック Pr6N R" panose="020B0400000000000000" pitchFamily="34" charset="-128"/>
              </a:rPr>
              <a:t>を変化</a:t>
            </a:r>
            <a:r>
              <a:rPr lang="ja-JP" altLang="en-US" sz="1800" dirty="0">
                <a:latin typeface="小塚ゴシック Pr6N R" panose="020B0400000000000000" pitchFamily="34" charset="-128"/>
                <a:ea typeface="小塚ゴシック Pr6N R" panose="020B0400000000000000" pitchFamily="34" charset="-128"/>
              </a:rPr>
              <a:t>させたときの軌道のずれを</a:t>
            </a:r>
            <a:r>
              <a:rPr lang="ja-JP" altLang="en-US" sz="1800" dirty="0" smtClean="0">
                <a:latin typeface="小塚ゴシック Pr6N R" panose="020B0400000000000000" pitchFamily="34" charset="-128"/>
                <a:ea typeface="小塚ゴシック Pr6N R" panose="020B0400000000000000" pitchFamily="34" charset="-128"/>
              </a:rPr>
              <a:t>求めた</a:t>
            </a:r>
            <a:endParaRPr lang="en-US" altLang="ja-JP" sz="1800" dirty="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smtClean="0">
                <a:latin typeface="小塚ゴシック Pr6N R" panose="020B0400000000000000" pitchFamily="34" charset="-128"/>
                <a:ea typeface="小塚ゴシック Pr6N R" panose="020B0400000000000000" pitchFamily="34" charset="-128"/>
              </a:rPr>
              <a:t>ビーム</a:t>
            </a:r>
            <a:r>
              <a:rPr lang="ja-JP" altLang="en-US" sz="1800" dirty="0">
                <a:latin typeface="小塚ゴシック Pr6N R" panose="020B0400000000000000" pitchFamily="34" charset="-128"/>
                <a:ea typeface="小塚ゴシック Pr6N R" panose="020B0400000000000000" pitchFamily="34" charset="-128"/>
              </a:rPr>
              <a:t>径が</a:t>
            </a:r>
            <a:r>
              <a:rPr lang="en-US" altLang="ja-JP" sz="1800" dirty="0">
                <a:latin typeface="小塚ゴシック Pr6N R" panose="020B0400000000000000" pitchFamily="34" charset="-128"/>
                <a:ea typeface="小塚ゴシック Pr6N R" panose="020B0400000000000000" pitchFamily="34" charset="-128"/>
              </a:rPr>
              <a:t>20mm</a:t>
            </a:r>
            <a:r>
              <a:rPr lang="ja-JP" altLang="en-US" sz="1800" dirty="0">
                <a:latin typeface="小塚ゴシック Pr6N R" panose="020B0400000000000000" pitchFamily="34" charset="-128"/>
                <a:ea typeface="小塚ゴシック Pr6N R" panose="020B0400000000000000" pitchFamily="34" charset="-128"/>
              </a:rPr>
              <a:t>よりも十分</a:t>
            </a:r>
            <a:r>
              <a:rPr lang="ja-JP" altLang="en-US" sz="1800" dirty="0" smtClean="0">
                <a:latin typeface="小塚ゴシック Pr6N R" panose="020B0400000000000000" pitchFamily="34" charset="-128"/>
                <a:ea typeface="小塚ゴシック Pr6N R" panose="020B0400000000000000" pitchFamily="34" charset="-128"/>
              </a:rPr>
              <a:t>小さければ、エネルギー</a:t>
            </a:r>
            <a:r>
              <a:rPr lang="ja-JP" altLang="en-US" sz="1800" dirty="0">
                <a:latin typeface="小塚ゴシック Pr6N R" panose="020B0400000000000000" pitchFamily="34" charset="-128"/>
                <a:ea typeface="小塚ゴシック Pr6N R" panose="020B0400000000000000" pitchFamily="34" charset="-128"/>
              </a:rPr>
              <a:t>分解能</a:t>
            </a:r>
            <a:r>
              <a:rPr lang="en-US" altLang="ja-JP" sz="1800" dirty="0">
                <a:latin typeface="小塚ゴシック Pr6N R" panose="020B0400000000000000" pitchFamily="34" charset="-128"/>
                <a:ea typeface="小塚ゴシック Pr6N R" panose="020B0400000000000000" pitchFamily="34" charset="-128"/>
              </a:rPr>
              <a:t>1%</a:t>
            </a:r>
            <a:r>
              <a:rPr lang="ja-JP" altLang="en-US" sz="1800" dirty="0">
                <a:latin typeface="小塚ゴシック Pr6N R" panose="020B0400000000000000" pitchFamily="34" charset="-128"/>
                <a:ea typeface="小塚ゴシック Pr6N R" panose="020B0400000000000000" pitchFamily="34" charset="-128"/>
              </a:rPr>
              <a:t>の測定が</a:t>
            </a:r>
            <a:r>
              <a:rPr lang="ja-JP" altLang="en-US" sz="1800" dirty="0" smtClean="0">
                <a:latin typeface="小塚ゴシック Pr6N R" panose="020B0400000000000000" pitchFamily="34" charset="-128"/>
                <a:ea typeface="小塚ゴシック Pr6N R" panose="020B0400000000000000" pitchFamily="34" charset="-128"/>
              </a:rPr>
              <a:t>可能であることが</a:t>
            </a:r>
            <a:r>
              <a:rPr lang="ja-JP" altLang="en-US" sz="1800" dirty="0" smtClean="0">
                <a:latin typeface="小塚ゴシック Pr6N R" panose="020B0400000000000000" pitchFamily="34" charset="-128"/>
                <a:ea typeface="小塚ゴシック Pr6N R" panose="020B0400000000000000" pitchFamily="34" charset="-128"/>
              </a:rPr>
              <a:t>分かった</a:t>
            </a:r>
            <a:endParaRPr lang="en-US" altLang="ja-JP" sz="1800" dirty="0" smtClean="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Arial" panose="020B0604020202020204" pitchFamily="34" charset="0"/>
              <a:buChar char="•"/>
            </a:pPr>
            <a:r>
              <a:rPr lang="ja-JP" altLang="en-US" dirty="0">
                <a:latin typeface="小塚ゴシック Pr6N R" panose="020B0400000000000000" pitchFamily="34" charset="-128"/>
                <a:ea typeface="小塚ゴシック Pr6N R" panose="020B0400000000000000" pitchFamily="34" charset="-128"/>
              </a:rPr>
              <a:t>ビームラインの構築</a:t>
            </a:r>
            <a:endParaRPr lang="en-US" altLang="ja-JP" dirty="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smtClean="0">
                <a:latin typeface="小塚ゴシック Pr6N R" panose="020B0400000000000000" pitchFamily="34" charset="-128"/>
                <a:ea typeface="小塚ゴシック Pr6N R" panose="020B0400000000000000" pitchFamily="34" charset="-128"/>
              </a:rPr>
              <a:t>真空</a:t>
            </a:r>
            <a:r>
              <a:rPr lang="ja-JP" altLang="en-US" sz="1800" dirty="0">
                <a:latin typeface="小塚ゴシック Pr6N R" panose="020B0400000000000000" pitchFamily="34" charset="-128"/>
                <a:ea typeface="小塚ゴシック Pr6N R" panose="020B0400000000000000" pitchFamily="34" charset="-128"/>
              </a:rPr>
              <a:t>試験を行い真空が確保されていることを確認した</a:t>
            </a:r>
            <a:endParaRPr lang="en-US" altLang="ja-JP" sz="1800" dirty="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a:latin typeface="小塚ゴシック Pr6N R" panose="020B0400000000000000" pitchFamily="34" charset="-128"/>
                <a:ea typeface="小塚ゴシック Pr6N R" panose="020B0400000000000000" pitchFamily="34" charset="-128"/>
              </a:rPr>
              <a:t>分析用磁石の冷却水ラインをセッティングした</a:t>
            </a:r>
            <a:endParaRPr lang="en-US" altLang="ja-JP" sz="1400" dirty="0">
              <a:latin typeface="小塚ゴシック Pr6N R" panose="020B0400000000000000" pitchFamily="34" charset="-128"/>
              <a:ea typeface="小塚ゴシック Pr6N R" panose="020B0400000000000000" pitchFamily="34" charset="-128"/>
            </a:endParaRPr>
          </a:p>
          <a:p>
            <a:pPr marL="457200" lvl="1" indent="0">
              <a:lnSpc>
                <a:spcPct val="150000"/>
              </a:lnSpc>
              <a:buNone/>
            </a:pPr>
            <a:endParaRPr lang="en-US" altLang="ja-JP" sz="1800" dirty="0">
              <a:latin typeface="小塚ゴシック Pr6N R" panose="020B0400000000000000" pitchFamily="34" charset="-128"/>
              <a:ea typeface="小塚ゴシック Pr6N R" panose="020B0400000000000000" pitchFamily="34" charset="-128"/>
            </a:endParaRPr>
          </a:p>
        </p:txBody>
      </p:sp>
      <p:sp>
        <p:nvSpPr>
          <p:cNvPr id="4" name="タイトル 1"/>
          <p:cNvSpPr>
            <a:spLocks noGrp="1"/>
          </p:cNvSpPr>
          <p:nvPr>
            <p:ph type="title"/>
          </p:nvPr>
        </p:nvSpPr>
        <p:spPr>
          <a:xfrm>
            <a:off x="474191" y="348507"/>
            <a:ext cx="1596148" cy="686663"/>
          </a:xfrm>
        </p:spPr>
        <p:txBody>
          <a:bodyPr>
            <a:normAutofit/>
          </a:bodyPr>
          <a:lstStyle/>
          <a:p>
            <a:r>
              <a:rPr kumimoji="1" lang="ja-JP" altLang="en-US" sz="3600" dirty="0" smtClean="0">
                <a:latin typeface="小塚ゴシック Pr6N R" panose="020B0400000000000000" pitchFamily="34" charset="-128"/>
                <a:ea typeface="小塚ゴシック Pr6N R" panose="020B0400000000000000" pitchFamily="34" charset="-128"/>
              </a:rPr>
              <a:t>まとめ</a:t>
            </a:r>
            <a:endParaRPr kumimoji="1" lang="ja-JP" altLang="en-US" sz="3600" dirty="0">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4097121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157" y="304800"/>
            <a:ext cx="6318300" cy="477505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157" y="304800"/>
            <a:ext cx="6318300" cy="4775059"/>
          </a:xfrm>
          <a:prstGeom prst="rect">
            <a:avLst/>
          </a:prstGeom>
        </p:spPr>
      </p:pic>
      <p:sp>
        <p:nvSpPr>
          <p:cNvPr id="2" name="タイトル 1"/>
          <p:cNvSpPr>
            <a:spLocks noGrp="1"/>
          </p:cNvSpPr>
          <p:nvPr>
            <p:ph type="title"/>
          </p:nvPr>
        </p:nvSpPr>
        <p:spPr>
          <a:xfrm>
            <a:off x="176411" y="178650"/>
            <a:ext cx="3115917" cy="754062"/>
          </a:xfrm>
        </p:spPr>
        <p:txBody>
          <a:bodyPr>
            <a:normAutofit/>
          </a:bodyPr>
          <a:lstStyle/>
          <a:p>
            <a:r>
              <a:rPr kumimoji="1" lang="ja-JP" altLang="en-US" sz="3600" dirty="0" smtClean="0">
                <a:latin typeface="小塚ゴシック Pr6N R" panose="020B0400000000000000" pitchFamily="34" charset="-128"/>
                <a:ea typeface="小塚ゴシック Pr6N R" panose="020B0400000000000000" pitchFamily="34" charset="-128"/>
              </a:rPr>
              <a:t>研究計画</a:t>
            </a:r>
            <a:endParaRPr kumimoji="1" lang="ja-JP" altLang="en-US" sz="3600" dirty="0">
              <a:latin typeface="小塚ゴシック Pr6N R" panose="020B0400000000000000" pitchFamily="34" charset="-128"/>
              <a:ea typeface="小塚ゴシック Pr6N R" panose="020B0400000000000000" pitchFamily="34" charset="-128"/>
            </a:endParaRPr>
          </a:p>
        </p:txBody>
      </p:sp>
      <p:sp>
        <p:nvSpPr>
          <p:cNvPr id="11" name="コンテンツ プレースホルダー 10"/>
          <p:cNvSpPr>
            <a:spLocks noGrp="1"/>
          </p:cNvSpPr>
          <p:nvPr>
            <p:ph idx="1"/>
          </p:nvPr>
        </p:nvSpPr>
        <p:spPr>
          <a:xfrm>
            <a:off x="45671" y="828676"/>
            <a:ext cx="6498004" cy="6029324"/>
          </a:xfrm>
        </p:spPr>
        <p:txBody>
          <a:bodyPr>
            <a:normAutofit/>
          </a:bodyPr>
          <a:lstStyle/>
          <a:p>
            <a:pPr marL="0" indent="0">
              <a:lnSpc>
                <a:spcPct val="150000"/>
              </a:lnSpc>
              <a:buNone/>
            </a:pPr>
            <a:r>
              <a:rPr lang="ja-JP" altLang="en-US" sz="2400" dirty="0" smtClean="0">
                <a:latin typeface="小塚ゴシック Pr6N R" panose="020B0400000000000000" pitchFamily="34" charset="-128"/>
                <a:ea typeface="小塚ゴシック Pr6N R" panose="020B0400000000000000" pitchFamily="34" charset="-128"/>
              </a:rPr>
              <a:t>磁気</a:t>
            </a:r>
            <a:r>
              <a:rPr lang="ja-JP" altLang="en-US" sz="2400" dirty="0">
                <a:latin typeface="小塚ゴシック Pr6N R" panose="020B0400000000000000" pitchFamily="34" charset="-128"/>
                <a:ea typeface="小塚ゴシック Pr6N R" panose="020B0400000000000000" pitchFamily="34" charset="-128"/>
              </a:rPr>
              <a:t>スペクトロメーターの予備</a:t>
            </a:r>
            <a:r>
              <a:rPr lang="ja-JP" altLang="en-US" sz="2400" dirty="0" smtClean="0">
                <a:latin typeface="小塚ゴシック Pr6N R" panose="020B0400000000000000" pitchFamily="34" charset="-128"/>
                <a:ea typeface="小塚ゴシック Pr6N R" panose="020B0400000000000000" pitchFamily="34" charset="-128"/>
              </a:rPr>
              <a:t>実験</a:t>
            </a:r>
            <a:r>
              <a:rPr lang="en-US" altLang="ja-JP" sz="2400" dirty="0" smtClean="0">
                <a:latin typeface="小塚ゴシック Pr6N R" panose="020B0400000000000000" pitchFamily="34" charset="-128"/>
                <a:ea typeface="小塚ゴシック Pr6N R" panose="020B0400000000000000" pitchFamily="34" charset="-128"/>
              </a:rPr>
              <a:t>[~6</a:t>
            </a:r>
            <a:r>
              <a:rPr lang="ja-JP" altLang="en-US" sz="2400" dirty="0" smtClean="0">
                <a:latin typeface="小塚ゴシック Pr6N R" panose="020B0400000000000000" pitchFamily="34" charset="-128"/>
                <a:ea typeface="小塚ゴシック Pr6N R" panose="020B0400000000000000" pitchFamily="34" charset="-128"/>
              </a:rPr>
              <a:t>月</a:t>
            </a:r>
            <a:r>
              <a:rPr lang="en-US" altLang="ja-JP" sz="2400" dirty="0" smtClean="0">
                <a:latin typeface="小塚ゴシック Pr6N R" panose="020B0400000000000000" pitchFamily="34" charset="-128"/>
                <a:ea typeface="小塚ゴシック Pr6N R" panose="020B0400000000000000" pitchFamily="34" charset="-128"/>
              </a:rPr>
              <a:t>]</a:t>
            </a:r>
            <a:endParaRPr lang="en-US" altLang="ja-JP" sz="2400" dirty="0">
              <a:latin typeface="小塚ゴシック Pr6N R" panose="020B0400000000000000" pitchFamily="34" charset="-128"/>
              <a:ea typeface="小塚ゴシック Pr6N R" panose="020B0400000000000000" pitchFamily="34" charset="-128"/>
            </a:endParaRPr>
          </a:p>
          <a:p>
            <a:pPr marL="742950" lvl="1" indent="-285750">
              <a:lnSpc>
                <a:spcPct val="160000"/>
              </a:lnSpc>
              <a:buFont typeface="Wingdings" panose="05000000000000000000" pitchFamily="2" charset="2"/>
              <a:buChar char="Ø"/>
            </a:pPr>
            <a:r>
              <a:rPr lang="ja-JP" altLang="en-US" sz="1700" dirty="0" smtClean="0">
                <a:latin typeface="小塚ゴシック Pr6N R" panose="020B0400000000000000" pitchFamily="34" charset="-128"/>
                <a:ea typeface="小塚ゴシック Pr6N R" panose="020B0400000000000000" pitchFamily="34" charset="-128"/>
              </a:rPr>
              <a:t>重イオンビームを炭素薄膜に透過</a:t>
            </a:r>
            <a:r>
              <a:rPr lang="ja-JP" altLang="en-US" sz="1700" dirty="0" smtClean="0">
                <a:latin typeface="小塚ゴシック Pr6N R" panose="020B0400000000000000" pitchFamily="34" charset="-128"/>
                <a:ea typeface="小塚ゴシック Pr6N R" panose="020B0400000000000000" pitchFamily="34" charset="-128"/>
              </a:rPr>
              <a:t>させ、</a:t>
            </a:r>
            <a:endParaRPr lang="en-US" altLang="ja-JP" sz="1700" dirty="0" smtClean="0">
              <a:latin typeface="小塚ゴシック Pr6N R" panose="020B0400000000000000" pitchFamily="34" charset="-128"/>
              <a:ea typeface="小塚ゴシック Pr6N R" panose="020B0400000000000000" pitchFamily="34" charset="-128"/>
            </a:endParaRPr>
          </a:p>
          <a:p>
            <a:pPr marL="457200" lvl="1" indent="0">
              <a:lnSpc>
                <a:spcPct val="160000"/>
              </a:lnSpc>
              <a:buNone/>
            </a:pPr>
            <a:r>
              <a:rPr lang="ja-JP" altLang="en-US" sz="1700" dirty="0" smtClean="0">
                <a:latin typeface="小塚ゴシック Pr6N R" panose="020B0400000000000000" pitchFamily="34" charset="-128"/>
                <a:ea typeface="小塚ゴシック Pr6N R" panose="020B0400000000000000" pitchFamily="34" charset="-128"/>
              </a:rPr>
              <a:t>軌道</a:t>
            </a:r>
            <a:r>
              <a:rPr lang="ja-JP" altLang="en-US" sz="1700" dirty="0">
                <a:latin typeface="小塚ゴシック Pr6N R" panose="020B0400000000000000" pitchFamily="34" charset="-128"/>
                <a:ea typeface="小塚ゴシック Pr6N R" panose="020B0400000000000000" pitchFamily="34" charset="-128"/>
              </a:rPr>
              <a:t>のずれからエネルギー</a:t>
            </a:r>
            <a:r>
              <a:rPr lang="ja-JP" altLang="en-US" sz="1700" dirty="0" smtClean="0">
                <a:latin typeface="小塚ゴシック Pr6N R" panose="020B0400000000000000" pitchFamily="34" charset="-128"/>
                <a:ea typeface="小塚ゴシック Pr6N R" panose="020B0400000000000000" pitchFamily="34" charset="-128"/>
              </a:rPr>
              <a:t>損失量</a:t>
            </a:r>
            <a:r>
              <a:rPr lang="ja-JP" altLang="en-US" sz="1700" dirty="0" smtClean="0">
                <a:latin typeface="小塚ゴシック Pr6N R" panose="020B0400000000000000" pitchFamily="34" charset="-128"/>
                <a:ea typeface="小塚ゴシック Pr6N R" panose="020B0400000000000000" pitchFamily="34" charset="-128"/>
              </a:rPr>
              <a:t>を磁気</a:t>
            </a:r>
            <a:r>
              <a:rPr lang="ja-JP" altLang="en-US" sz="1700" dirty="0" smtClean="0">
                <a:latin typeface="小塚ゴシック Pr6N R" panose="020B0400000000000000" pitchFamily="34" charset="-128"/>
                <a:ea typeface="小塚ゴシック Pr6N R" panose="020B0400000000000000" pitchFamily="34" charset="-128"/>
              </a:rPr>
              <a:t>スペクトロメーターを用いて同定</a:t>
            </a:r>
            <a:r>
              <a:rPr lang="ja-JP" altLang="en-US" sz="1700" dirty="0" smtClean="0">
                <a:latin typeface="小塚ゴシック Pr6N R" panose="020B0400000000000000" pitchFamily="34" charset="-128"/>
                <a:ea typeface="小塚ゴシック Pr6N R" panose="020B0400000000000000" pitchFamily="34" charset="-128"/>
              </a:rPr>
              <a:t>する</a:t>
            </a:r>
            <a:endParaRPr lang="en-US" altLang="ja-JP" sz="1700" dirty="0">
              <a:latin typeface="小塚ゴシック Pr6N R" panose="020B0400000000000000" pitchFamily="34" charset="-128"/>
              <a:ea typeface="小塚ゴシック Pr6N R" panose="020B0400000000000000" pitchFamily="34" charset="-128"/>
            </a:endParaRPr>
          </a:p>
          <a:p>
            <a:pPr marL="742950" lvl="1" indent="-285750">
              <a:lnSpc>
                <a:spcPct val="160000"/>
              </a:lnSpc>
              <a:buFont typeface="Wingdings" panose="05000000000000000000" pitchFamily="2" charset="2"/>
              <a:buChar char="Ø"/>
            </a:pPr>
            <a:r>
              <a:rPr lang="ja-JP" altLang="en-US" sz="1700" dirty="0" smtClean="0">
                <a:latin typeface="小塚ゴシック Pr6N R" panose="020B0400000000000000" pitchFamily="34" charset="-128"/>
                <a:ea typeface="小塚ゴシック Pr6N R" panose="020B0400000000000000" pitchFamily="34" charset="-128"/>
              </a:rPr>
              <a:t>理論計算から求められる炭素薄膜へ</a:t>
            </a:r>
            <a:r>
              <a:rPr lang="ja-JP" altLang="en-US" sz="1700" dirty="0" smtClean="0">
                <a:latin typeface="小塚ゴシック Pr6N R" panose="020B0400000000000000" pitchFamily="34" charset="-128"/>
                <a:ea typeface="小塚ゴシック Pr6N R" panose="020B0400000000000000" pitchFamily="34" charset="-128"/>
              </a:rPr>
              <a:t>の</a:t>
            </a:r>
            <a:endParaRPr lang="en-US" altLang="ja-JP" sz="1700" dirty="0" smtClean="0">
              <a:latin typeface="小塚ゴシック Pr6N R" panose="020B0400000000000000" pitchFamily="34" charset="-128"/>
              <a:ea typeface="小塚ゴシック Pr6N R" panose="020B0400000000000000" pitchFamily="34" charset="-128"/>
            </a:endParaRPr>
          </a:p>
          <a:p>
            <a:pPr marL="457200" lvl="1" indent="0">
              <a:lnSpc>
                <a:spcPct val="160000"/>
              </a:lnSpc>
              <a:buNone/>
            </a:pPr>
            <a:r>
              <a:rPr lang="ja-JP" altLang="en-US" sz="1700" dirty="0" smtClean="0">
                <a:latin typeface="小塚ゴシック Pr6N R" panose="020B0400000000000000" pitchFamily="34" charset="-128"/>
                <a:ea typeface="小塚ゴシック Pr6N R" panose="020B0400000000000000" pitchFamily="34" charset="-128"/>
              </a:rPr>
              <a:t>エネルギー</a:t>
            </a:r>
            <a:r>
              <a:rPr lang="ja-JP" altLang="en-US" sz="1700" dirty="0" smtClean="0">
                <a:latin typeface="小塚ゴシック Pr6N R" panose="020B0400000000000000" pitchFamily="34" charset="-128"/>
                <a:ea typeface="小塚ゴシック Pr6N R" panose="020B0400000000000000" pitchFamily="34" charset="-128"/>
              </a:rPr>
              <a:t>付与量と実験結果と比較検討</a:t>
            </a:r>
            <a:r>
              <a:rPr lang="ja-JP" altLang="en-US" sz="1700" dirty="0" smtClean="0">
                <a:latin typeface="小塚ゴシック Pr6N R" panose="020B0400000000000000" pitchFamily="34" charset="-128"/>
                <a:ea typeface="小塚ゴシック Pr6N R" panose="020B0400000000000000" pitchFamily="34" charset="-128"/>
              </a:rPr>
              <a:t>する</a:t>
            </a:r>
            <a:endParaRPr lang="en-US" altLang="ja-JP" sz="1700" dirty="0" smtClean="0">
              <a:latin typeface="小塚ゴシック Pr6N R" panose="020B0400000000000000" pitchFamily="34" charset="-128"/>
              <a:ea typeface="小塚ゴシック Pr6N R" panose="020B0400000000000000" pitchFamily="34" charset="-128"/>
            </a:endParaRPr>
          </a:p>
          <a:p>
            <a:pPr marL="457200" lvl="1" indent="0">
              <a:lnSpc>
                <a:spcPct val="160000"/>
              </a:lnSpc>
              <a:buNone/>
            </a:pPr>
            <a:endParaRPr lang="en-US" altLang="ja-JP" sz="1900" dirty="0" smtClean="0">
              <a:latin typeface="小塚ゴシック Pr6N R" panose="020B0400000000000000" pitchFamily="34" charset="-128"/>
              <a:ea typeface="小塚ゴシック Pr6N R" panose="020B0400000000000000" pitchFamily="34" charset="-128"/>
            </a:endParaRPr>
          </a:p>
          <a:p>
            <a:pPr marL="0" indent="0">
              <a:lnSpc>
                <a:spcPct val="110000"/>
              </a:lnSpc>
              <a:buNone/>
            </a:pPr>
            <a:r>
              <a:rPr lang="ja-JP" altLang="en-US" sz="2600" dirty="0" smtClean="0">
                <a:latin typeface="小塚ゴシック Pr6N R" panose="020B0400000000000000" pitchFamily="34" charset="-128"/>
                <a:ea typeface="小塚ゴシック Pr6N R" panose="020B0400000000000000" pitchFamily="34" charset="-128"/>
              </a:rPr>
              <a:t>磁気</a:t>
            </a:r>
            <a:r>
              <a:rPr lang="ja-JP" altLang="en-US" sz="2600" dirty="0" smtClean="0">
                <a:latin typeface="小塚ゴシック Pr6N R" panose="020B0400000000000000" pitchFamily="34" charset="-128"/>
                <a:ea typeface="小塚ゴシック Pr6N R" panose="020B0400000000000000" pitchFamily="34" charset="-128"/>
              </a:rPr>
              <a:t>スペクトロメーターに</a:t>
            </a:r>
            <a:r>
              <a:rPr lang="ja-JP" altLang="en-US" sz="2600" dirty="0" smtClean="0">
                <a:latin typeface="小塚ゴシック Pr6N R" panose="020B0400000000000000" pitchFamily="34" charset="-128"/>
                <a:ea typeface="小塚ゴシック Pr6N R" panose="020B0400000000000000" pitchFamily="34" charset="-128"/>
              </a:rPr>
              <a:t>よる</a:t>
            </a:r>
            <a:endParaRPr lang="en-US" altLang="ja-JP" sz="2600" dirty="0" smtClean="0">
              <a:latin typeface="小塚ゴシック Pr6N R" panose="020B0400000000000000" pitchFamily="34" charset="-128"/>
              <a:ea typeface="小塚ゴシック Pr6N R" panose="020B0400000000000000" pitchFamily="34" charset="-128"/>
            </a:endParaRPr>
          </a:p>
          <a:p>
            <a:pPr marL="0" indent="0">
              <a:lnSpc>
                <a:spcPct val="110000"/>
              </a:lnSpc>
              <a:buNone/>
            </a:pPr>
            <a:r>
              <a:rPr lang="ja-JP" altLang="en-US" sz="2600" dirty="0" smtClean="0">
                <a:latin typeface="小塚ゴシック Pr6N R" panose="020B0400000000000000" pitchFamily="34" charset="-128"/>
                <a:ea typeface="小塚ゴシック Pr6N R" panose="020B0400000000000000" pitchFamily="34" charset="-128"/>
              </a:rPr>
              <a:t>解離</a:t>
            </a:r>
            <a:r>
              <a:rPr lang="ja-JP" altLang="en-US" sz="2600" dirty="0" smtClean="0">
                <a:latin typeface="小塚ゴシック Pr6N R" panose="020B0400000000000000" pitchFamily="34" charset="-128"/>
                <a:ea typeface="小塚ゴシック Pr6N R" panose="020B0400000000000000" pitchFamily="34" charset="-128"/>
              </a:rPr>
              <a:t>水素標的の阻止能測定</a:t>
            </a:r>
            <a:r>
              <a:rPr lang="en-US" altLang="ja-JP" sz="2600" dirty="0" smtClean="0">
                <a:latin typeface="小塚ゴシック Pr6N R" panose="020B0400000000000000" pitchFamily="34" charset="-128"/>
                <a:ea typeface="小塚ゴシック Pr6N R" panose="020B0400000000000000" pitchFamily="34" charset="-128"/>
              </a:rPr>
              <a:t>[10</a:t>
            </a:r>
            <a:r>
              <a:rPr lang="ja-JP" altLang="en-US" sz="2600" dirty="0" smtClean="0">
                <a:latin typeface="小塚ゴシック Pr6N R" panose="020B0400000000000000" pitchFamily="34" charset="-128"/>
                <a:ea typeface="小塚ゴシック Pr6N R" panose="020B0400000000000000" pitchFamily="34" charset="-128"/>
              </a:rPr>
              <a:t>月</a:t>
            </a:r>
            <a:r>
              <a:rPr lang="en-US" altLang="ja-JP" sz="2600" dirty="0" smtClean="0">
                <a:latin typeface="小塚ゴシック Pr6N R" panose="020B0400000000000000" pitchFamily="34" charset="-128"/>
                <a:ea typeface="小塚ゴシック Pr6N R" panose="020B0400000000000000" pitchFamily="34" charset="-128"/>
              </a:rPr>
              <a:t>~</a:t>
            </a:r>
            <a:r>
              <a:rPr lang="en-US" altLang="ja-JP" sz="2600" dirty="0" smtClean="0">
                <a:latin typeface="小塚ゴシック Pr6N R" panose="020B0400000000000000" pitchFamily="34" charset="-128"/>
                <a:ea typeface="小塚ゴシック Pr6N R" panose="020B0400000000000000" pitchFamily="34" charset="-128"/>
              </a:rPr>
              <a:t>1</a:t>
            </a:r>
            <a:r>
              <a:rPr lang="ja-JP" altLang="en-US" sz="2600" dirty="0" smtClean="0">
                <a:latin typeface="小塚ゴシック Pr6N R" panose="020B0400000000000000" pitchFamily="34" charset="-128"/>
                <a:ea typeface="小塚ゴシック Pr6N R" panose="020B0400000000000000" pitchFamily="34" charset="-128"/>
              </a:rPr>
              <a:t>月</a:t>
            </a:r>
            <a:r>
              <a:rPr lang="en-US" altLang="ja-JP" sz="2600" dirty="0" smtClean="0">
                <a:latin typeface="小塚ゴシック Pr6N R" panose="020B0400000000000000" pitchFamily="34" charset="-128"/>
                <a:ea typeface="小塚ゴシック Pr6N R" panose="020B0400000000000000" pitchFamily="34" charset="-128"/>
              </a:rPr>
              <a:t>]</a:t>
            </a:r>
            <a:endParaRPr lang="en-US" altLang="ja-JP" sz="2600" dirty="0" smtClean="0">
              <a:latin typeface="小塚ゴシック Pr6N R" panose="020B0400000000000000" pitchFamily="34" charset="-128"/>
              <a:ea typeface="小塚ゴシック Pr6N R" panose="020B0400000000000000" pitchFamily="34" charset="-128"/>
            </a:endParaRPr>
          </a:p>
          <a:p>
            <a:pPr lvl="1">
              <a:lnSpc>
                <a:spcPct val="160000"/>
              </a:lnSpc>
              <a:buFont typeface="Wingdings" panose="05000000000000000000" pitchFamily="2" charset="2"/>
              <a:buChar char="Ø"/>
            </a:pPr>
            <a:r>
              <a:rPr lang="en-US" altLang="ja-JP" sz="1800" dirty="0" smtClean="0">
                <a:latin typeface="小塚ゴシック Pr6N R" panose="020B0400000000000000" pitchFamily="34" charset="-128"/>
                <a:ea typeface="小塚ゴシック Pr6N R" panose="020B0400000000000000" pitchFamily="34" charset="-128"/>
              </a:rPr>
              <a:t>	</a:t>
            </a:r>
            <a:r>
              <a:rPr lang="ja-JP" altLang="en-US" sz="1700" dirty="0" smtClean="0">
                <a:latin typeface="小塚ゴシック Pr6N R" panose="020B0400000000000000" pitchFamily="34" charset="-128"/>
                <a:ea typeface="小塚ゴシック Pr6N R" panose="020B0400000000000000" pitchFamily="34" charset="-128"/>
              </a:rPr>
              <a:t>現在開発中の電磁駆動衝撃波管を用いた解離水素標的に低速</a:t>
            </a:r>
            <a:r>
              <a:rPr lang="ja-JP" altLang="en-US" sz="1700" dirty="0">
                <a:latin typeface="小塚ゴシック Pr6N R" panose="020B0400000000000000" pitchFamily="34" charset="-128"/>
                <a:ea typeface="小塚ゴシック Pr6N R" panose="020B0400000000000000" pitchFamily="34" charset="-128"/>
              </a:rPr>
              <a:t>重イオンビーム</a:t>
            </a:r>
            <a:r>
              <a:rPr lang="ja-JP" altLang="en-US" sz="1700" dirty="0" smtClean="0">
                <a:latin typeface="小塚ゴシック Pr6N R" panose="020B0400000000000000" pitchFamily="34" charset="-128"/>
                <a:ea typeface="小塚ゴシック Pr6N R" panose="020B0400000000000000" pitchFamily="34" charset="-128"/>
              </a:rPr>
              <a:t>に照射し、磁気スペクトロメーターを用いてその重イオンに対する</a:t>
            </a:r>
            <a:r>
              <a:rPr lang="ja-JP" altLang="en-US" sz="1700" dirty="0">
                <a:latin typeface="小塚ゴシック Pr6N R" panose="020B0400000000000000" pitchFamily="34" charset="-128"/>
                <a:ea typeface="小塚ゴシック Pr6N R" panose="020B0400000000000000" pitchFamily="34" charset="-128"/>
              </a:rPr>
              <a:t>阻止能を測定</a:t>
            </a:r>
            <a:r>
              <a:rPr lang="ja-JP" altLang="en-US" sz="1700" dirty="0" smtClean="0">
                <a:latin typeface="小塚ゴシック Pr6N R" panose="020B0400000000000000" pitchFamily="34" charset="-128"/>
                <a:ea typeface="小塚ゴシック Pr6N R" panose="020B0400000000000000" pitchFamily="34" charset="-128"/>
              </a:rPr>
              <a:t>する</a:t>
            </a:r>
            <a:endParaRPr lang="en-US" altLang="ja-JP" sz="1700" dirty="0" smtClean="0">
              <a:latin typeface="小塚ゴシック Pr6N R" panose="020B0400000000000000" pitchFamily="34" charset="-128"/>
              <a:ea typeface="小塚ゴシック Pr6N R" panose="020B0400000000000000" pitchFamily="34" charset="-128"/>
            </a:endParaRPr>
          </a:p>
          <a:p>
            <a:pPr marL="0" indent="0">
              <a:buNone/>
            </a:pPr>
            <a:endParaRPr kumimoji="1" lang="en-US" altLang="ja-JP" sz="1800" dirty="0">
              <a:latin typeface="小塚ゴシック Pr6N R" panose="020B0400000000000000" pitchFamily="34" charset="-128"/>
              <a:ea typeface="小塚ゴシック Pr6N R" panose="020B0400000000000000" pitchFamily="34" charset="-128"/>
            </a:endParaRPr>
          </a:p>
        </p:txBody>
      </p:sp>
      <p:sp>
        <p:nvSpPr>
          <p:cNvPr id="5" name="テキスト ボックス 4"/>
          <p:cNvSpPr txBox="1"/>
          <p:nvPr/>
        </p:nvSpPr>
        <p:spPr>
          <a:xfrm>
            <a:off x="7007519" y="6000010"/>
            <a:ext cx="2501661" cy="369332"/>
          </a:xfrm>
          <a:prstGeom prst="rect">
            <a:avLst/>
          </a:prstGeom>
          <a:noFill/>
        </p:spPr>
        <p:txBody>
          <a:bodyPr wrap="square" rtlCol="0">
            <a:spAutoFit/>
          </a:bodyPr>
          <a:lstStyle/>
          <a:p>
            <a:r>
              <a:rPr kumimoji="1" lang="ja-JP" altLang="en-US" dirty="0" smtClean="0">
                <a:latin typeface="小塚ゴシック Pro R" panose="020B0400000000000000" pitchFamily="34" charset="-128"/>
                <a:ea typeface="小塚ゴシック Pro R" panose="020B0400000000000000" pitchFamily="34" charset="-128"/>
              </a:rPr>
              <a:t>予備実験の実験予定図</a:t>
            </a:r>
            <a:endParaRPr kumimoji="1" lang="ja-JP" altLang="en-US" dirty="0">
              <a:latin typeface="小塚ゴシック Pro R" panose="020B0400000000000000" pitchFamily="34" charset="-128"/>
              <a:ea typeface="小塚ゴシック Pro R" panose="020B0400000000000000" pitchFamily="34" charset="-128"/>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535" y="3520836"/>
            <a:ext cx="3061631" cy="2296223"/>
          </a:xfrm>
          <a:prstGeom prst="rect">
            <a:avLst/>
          </a:prstGeom>
        </p:spPr>
      </p:pic>
      <p:cxnSp>
        <p:nvCxnSpPr>
          <p:cNvPr id="9" name="直線矢印コネクタ 8"/>
          <p:cNvCxnSpPr/>
          <p:nvPr/>
        </p:nvCxnSpPr>
        <p:spPr>
          <a:xfrm flipH="1" flipV="1">
            <a:off x="7289322" y="1754039"/>
            <a:ext cx="969028" cy="17667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0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87412" y="7776632"/>
            <a:ext cx="8534400" cy="1507067"/>
          </a:xfrm>
        </p:spPr>
        <p:txBody>
          <a:bodyPr/>
          <a:lstStyle/>
          <a:p>
            <a:endParaRPr kumimoji="1" lang="ja-JP" altLang="en-US" dirty="0"/>
          </a:p>
        </p:txBody>
      </p:sp>
      <p:sp>
        <p:nvSpPr>
          <p:cNvPr id="3" name="コンテンツ プレースホルダー 2"/>
          <p:cNvSpPr>
            <a:spLocks noGrp="1"/>
          </p:cNvSpPr>
          <p:nvPr>
            <p:ph idx="1"/>
          </p:nvPr>
        </p:nvSpPr>
        <p:spPr>
          <a:xfrm>
            <a:off x="190500" y="238632"/>
            <a:ext cx="12001500" cy="2228523"/>
          </a:xfrm>
        </p:spPr>
        <p:txBody>
          <a:bodyPr>
            <a:normAutofit/>
          </a:bodyPr>
          <a:lstStyle/>
          <a:p>
            <a:pPr marL="0" indent="0">
              <a:buNone/>
            </a:pPr>
            <a:r>
              <a:rPr lang="ja-JP" altLang="en-US" dirty="0" smtClean="0">
                <a:latin typeface="小塚ゴシック Pr6N R" panose="020B0400000000000000" pitchFamily="34" charset="-128"/>
                <a:ea typeface="小塚ゴシック Pr6N R" panose="020B0400000000000000" pitchFamily="34" charset="-128"/>
              </a:rPr>
              <a:t>研究背景</a:t>
            </a:r>
            <a:endParaRPr lang="en-US" altLang="ja-JP" dirty="0" smtClean="0">
              <a:latin typeface="小塚ゴシック Pr6N R" panose="020B0400000000000000" pitchFamily="34" charset="-128"/>
              <a:ea typeface="小塚ゴシック Pr6N R" panose="020B0400000000000000" pitchFamily="34" charset="-128"/>
            </a:endParaRPr>
          </a:p>
          <a:p>
            <a:pPr>
              <a:lnSpc>
                <a:spcPct val="150000"/>
              </a:lnSpc>
            </a:pPr>
            <a:r>
              <a:rPr lang="ja-JP" altLang="en-US" sz="2000" dirty="0" smtClean="0">
                <a:latin typeface="小塚ゴシック Pr6N R" panose="020B0400000000000000" pitchFamily="34" charset="-128"/>
                <a:ea typeface="小塚ゴシック Pr6N R" panose="020B0400000000000000" pitchFamily="34" charset="-128"/>
              </a:rPr>
              <a:t>慣性核融合炉では燃料</a:t>
            </a:r>
            <a:r>
              <a:rPr lang="ja-JP" altLang="en-US" sz="2000" dirty="0">
                <a:latin typeface="小塚ゴシック Pr6N R" panose="020B0400000000000000" pitchFamily="34" charset="-128"/>
                <a:ea typeface="小塚ゴシック Pr6N R" panose="020B0400000000000000" pitchFamily="34" charset="-128"/>
              </a:rPr>
              <a:t>ペレットを予定通り</a:t>
            </a:r>
            <a:r>
              <a:rPr lang="ja-JP" altLang="en-US" sz="2000" dirty="0" smtClean="0">
                <a:latin typeface="小塚ゴシック Pr6N R" panose="020B0400000000000000" pitchFamily="34" charset="-128"/>
                <a:ea typeface="小塚ゴシック Pr6N R" panose="020B0400000000000000" pitchFamily="34" charset="-128"/>
              </a:rPr>
              <a:t>に爆</a:t>
            </a:r>
            <a:r>
              <a:rPr lang="ja-JP" altLang="en-US" sz="2000" dirty="0">
                <a:latin typeface="小塚ゴシック Pr6N R" panose="020B0400000000000000" pitchFamily="34" charset="-128"/>
                <a:ea typeface="小塚ゴシック Pr6N R" panose="020B0400000000000000" pitchFamily="34" charset="-128"/>
              </a:rPr>
              <a:t>縮</a:t>
            </a:r>
            <a:r>
              <a:rPr lang="ja-JP" altLang="en-US" sz="2000" dirty="0" smtClean="0">
                <a:latin typeface="小塚ゴシック Pr6N R" panose="020B0400000000000000" pitchFamily="34" charset="-128"/>
                <a:ea typeface="小塚ゴシック Pr6N R" panose="020B0400000000000000" pitchFamily="34" charset="-128"/>
              </a:rPr>
              <a:t>する</a:t>
            </a:r>
            <a:r>
              <a:rPr lang="ja-JP" altLang="en-US" sz="2000" dirty="0">
                <a:latin typeface="小塚ゴシック Pr6N R" panose="020B0400000000000000" pitchFamily="34" charset="-128"/>
                <a:ea typeface="小塚ゴシック Pr6N R" panose="020B0400000000000000" pitchFamily="34" charset="-128"/>
              </a:rPr>
              <a:t>必要がある</a:t>
            </a:r>
            <a:endParaRPr lang="en-US" altLang="ja-JP" sz="2000" dirty="0">
              <a:latin typeface="小塚ゴシック Pr6N R" panose="020B0400000000000000" pitchFamily="34" charset="-128"/>
              <a:ea typeface="小塚ゴシック Pr6N R" panose="020B0400000000000000" pitchFamily="34" charset="-128"/>
            </a:endParaRPr>
          </a:p>
          <a:p>
            <a:pPr>
              <a:lnSpc>
                <a:spcPct val="150000"/>
              </a:lnSpc>
            </a:pPr>
            <a:r>
              <a:rPr lang="ja-JP" altLang="en-US" sz="2000" dirty="0" smtClean="0">
                <a:latin typeface="小塚ゴシック Pr6N R" panose="020B0400000000000000" pitchFamily="34" charset="-128"/>
                <a:ea typeface="小塚ゴシック Pr6N R" panose="020B0400000000000000" pitchFamily="34" charset="-128"/>
              </a:rPr>
              <a:t>重イオンビームでターゲットを</a:t>
            </a:r>
            <a:r>
              <a:rPr lang="ja-JP" altLang="en-US" sz="2000" dirty="0">
                <a:latin typeface="小塚ゴシック Pr6N R" panose="020B0400000000000000" pitchFamily="34" charset="-128"/>
                <a:ea typeface="小塚ゴシック Pr6N R" panose="020B0400000000000000" pitchFamily="34" charset="-128"/>
              </a:rPr>
              <a:t>加熱</a:t>
            </a:r>
            <a:r>
              <a:rPr lang="ja-JP" altLang="en-US" sz="2000" dirty="0" smtClean="0">
                <a:latin typeface="小塚ゴシック Pr6N R" panose="020B0400000000000000" pitchFamily="34" charset="-128"/>
                <a:ea typeface="小塚ゴシック Pr6N R" panose="020B0400000000000000" pitchFamily="34" charset="-128"/>
              </a:rPr>
              <a:t>する</a:t>
            </a:r>
            <a:r>
              <a:rPr lang="ja-JP" altLang="en-US" sz="2000" dirty="0">
                <a:latin typeface="小塚ゴシック Pr6N R" panose="020B0400000000000000" pitchFamily="34" charset="-128"/>
                <a:ea typeface="小塚ゴシック Pr6N R" panose="020B0400000000000000" pitchFamily="34" charset="-128"/>
              </a:rPr>
              <a:t>過程</a:t>
            </a:r>
            <a:r>
              <a:rPr lang="ja-JP" altLang="en-US" sz="2000" dirty="0" smtClean="0">
                <a:latin typeface="小塚ゴシック Pr6N R" panose="020B0400000000000000" pitchFamily="34" charset="-128"/>
                <a:ea typeface="小塚ゴシック Pr6N R" panose="020B0400000000000000" pitchFamily="34" charset="-128"/>
              </a:rPr>
              <a:t>でターゲットの状態</a:t>
            </a:r>
            <a:r>
              <a:rPr lang="en-US" altLang="ja-JP" sz="2000" dirty="0" smtClean="0">
                <a:latin typeface="小塚ゴシック Pr6N R" panose="020B0400000000000000" pitchFamily="34" charset="-128"/>
                <a:ea typeface="小塚ゴシック Pr6N R" panose="020B0400000000000000" pitchFamily="34" charset="-128"/>
              </a:rPr>
              <a:t>(</a:t>
            </a:r>
            <a:r>
              <a:rPr lang="ja-JP" altLang="en-US" sz="2000" dirty="0">
                <a:latin typeface="小塚ゴシック Pr6N R" panose="020B0400000000000000" pitchFamily="34" charset="-128"/>
                <a:ea typeface="小塚ゴシック Pr6N R" panose="020B0400000000000000" pitchFamily="34" charset="-128"/>
              </a:rPr>
              <a:t>温度・密度・電子状態</a:t>
            </a:r>
            <a:r>
              <a:rPr lang="en-US" altLang="ja-JP" sz="2000" dirty="0">
                <a:latin typeface="小塚ゴシック Pr6N R" panose="020B0400000000000000" pitchFamily="34" charset="-128"/>
                <a:ea typeface="小塚ゴシック Pr6N R" panose="020B0400000000000000" pitchFamily="34" charset="-128"/>
              </a:rPr>
              <a:t>)</a:t>
            </a:r>
            <a:r>
              <a:rPr lang="ja-JP" altLang="en-US" sz="2000" dirty="0">
                <a:latin typeface="小塚ゴシック Pr6N R" panose="020B0400000000000000" pitchFamily="34" charset="-128"/>
                <a:ea typeface="小塚ゴシック Pr6N R" panose="020B0400000000000000" pitchFamily="34" charset="-128"/>
              </a:rPr>
              <a:t>が変化</a:t>
            </a:r>
            <a:endParaRPr lang="en-US" altLang="ja-JP" sz="2000" dirty="0">
              <a:latin typeface="小塚ゴシック Pr6N R" panose="020B0400000000000000" pitchFamily="34" charset="-128"/>
              <a:ea typeface="小塚ゴシック Pr6N R" panose="020B0400000000000000" pitchFamily="34" charset="-128"/>
            </a:endParaRPr>
          </a:p>
          <a:p>
            <a:pPr>
              <a:lnSpc>
                <a:spcPct val="150000"/>
              </a:lnSpc>
            </a:pPr>
            <a:r>
              <a:rPr lang="ja-JP" altLang="en-US" sz="2000" dirty="0" smtClean="0">
                <a:latin typeface="小塚ゴシック Pr6N R" panose="020B0400000000000000" pitchFamily="34" charset="-128"/>
                <a:ea typeface="小塚ゴシック Pr6N R" panose="020B0400000000000000" pitchFamily="34" charset="-128"/>
              </a:rPr>
              <a:t>燃料ペレットの詳細な設計には様々な状態における重イオンビームに対する阻止</a:t>
            </a:r>
            <a:r>
              <a:rPr lang="ja-JP" altLang="en-US" sz="2000" dirty="0">
                <a:latin typeface="小塚ゴシック Pr6N R" panose="020B0400000000000000" pitchFamily="34" charset="-128"/>
                <a:ea typeface="小塚ゴシック Pr6N R" panose="020B0400000000000000" pitchFamily="34" charset="-128"/>
              </a:rPr>
              <a:t>能</a:t>
            </a:r>
            <a:r>
              <a:rPr lang="ja-JP" altLang="en-US" sz="2000" dirty="0" smtClean="0">
                <a:latin typeface="小塚ゴシック Pr6N R" panose="020B0400000000000000" pitchFamily="34" charset="-128"/>
                <a:ea typeface="小塚ゴシック Pr6N R" panose="020B0400000000000000" pitchFamily="34" charset="-128"/>
              </a:rPr>
              <a:t>が</a:t>
            </a:r>
            <a:r>
              <a:rPr lang="ja-JP" altLang="en-US" sz="2000" dirty="0">
                <a:latin typeface="小塚ゴシック Pr6N R" panose="020B0400000000000000" pitchFamily="34" charset="-128"/>
                <a:ea typeface="小塚ゴシック Pr6N R" panose="020B0400000000000000" pitchFamily="34" charset="-128"/>
              </a:rPr>
              <a:t>不可欠</a:t>
            </a:r>
            <a:endParaRPr lang="en-US" altLang="ja-JP" sz="2000" dirty="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5800" dirty="0" smtClean="0">
              <a:solidFill>
                <a:schemeClr val="tx1">
                  <a:lumMod val="85000"/>
                </a:schemeClr>
              </a:solidFill>
              <a:effectLst/>
              <a:latin typeface="小塚ゴシック Pr6N R" panose="020B0400000000000000" pitchFamily="34" charset="-128"/>
              <a:ea typeface="小塚ゴシック Pr6N R" panose="020B0400000000000000" pitchFamily="34" charset="-128"/>
            </a:endParaRPr>
          </a:p>
          <a:p>
            <a:pPr marL="0" indent="0">
              <a:buNone/>
            </a:pPr>
            <a:endParaRPr lang="en-US" altLang="ja-JP" dirty="0" smtClean="0"/>
          </a:p>
          <a:p>
            <a:pPr marL="0" indent="0">
              <a:buNone/>
            </a:pPr>
            <a:endParaRPr lang="en-US" altLang="ja-JP" dirty="0" smtClean="0">
              <a:solidFill>
                <a:schemeClr val="bg1"/>
              </a:solidFill>
              <a:effectLst/>
              <a:latin typeface="+mn-ea"/>
            </a:endParaRPr>
          </a:p>
          <a:p>
            <a:pPr marL="0" indent="0">
              <a:buNone/>
            </a:pPr>
            <a:endParaRPr lang="en-US" altLang="ja-JP" dirty="0"/>
          </a:p>
          <a:p>
            <a:pPr marL="0" indent="0">
              <a:buNone/>
            </a:pPr>
            <a:endParaRPr lang="en-US" altLang="ja-JP" dirty="0"/>
          </a:p>
          <a:p>
            <a:pPr marL="0" indent="0">
              <a:buNone/>
            </a:pPr>
            <a:endParaRPr kumimoji="1"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065" y="2691769"/>
            <a:ext cx="8621649" cy="3321248"/>
          </a:xfrm>
          <a:prstGeom prst="rect">
            <a:avLst/>
          </a:prstGeom>
        </p:spPr>
      </p:pic>
      <p:sp>
        <p:nvSpPr>
          <p:cNvPr id="2" name="テキスト ボックス 1"/>
          <p:cNvSpPr txBox="1"/>
          <p:nvPr/>
        </p:nvSpPr>
        <p:spPr>
          <a:xfrm>
            <a:off x="6588066" y="6052965"/>
            <a:ext cx="4962525" cy="369332"/>
          </a:xfrm>
          <a:prstGeom prst="rect">
            <a:avLst/>
          </a:prstGeom>
          <a:noFill/>
        </p:spPr>
        <p:txBody>
          <a:bodyPr wrap="square" rtlCol="0">
            <a:spAutoFit/>
          </a:bodyPr>
          <a:lstStyle/>
          <a:p>
            <a:r>
              <a:rPr kumimoji="1" lang="ja-JP" altLang="en-US" dirty="0" smtClean="0">
                <a:latin typeface="小塚ゴシック Pr6N R" panose="020B0400000000000000" pitchFamily="34" charset="-128"/>
                <a:ea typeface="小塚ゴシック Pr6N R" panose="020B0400000000000000" pitchFamily="34" charset="-128"/>
              </a:rPr>
              <a:t>重イオン慣性核融合の燃焼過程</a:t>
            </a:r>
            <a:endParaRPr kumimoji="1" lang="ja-JP" altLang="en-US" dirty="0">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3125812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233424" y="193666"/>
                <a:ext cx="11440711" cy="6366931"/>
              </a:xfrm>
            </p:spPr>
            <p:txBody>
              <a:bodyPr>
                <a:normAutofit/>
              </a:bodyPr>
              <a:lstStyle/>
              <a:p>
                <a:pPr marL="0" indent="0">
                  <a:buNone/>
                </a:pPr>
                <a:r>
                  <a:rPr lang="ja-JP" altLang="en-US" sz="3200" dirty="0" smtClean="0">
                    <a:latin typeface="小塚ゴシック Pr6N R" panose="020B0400000000000000" pitchFamily="34" charset="-128"/>
                    <a:ea typeface="小塚ゴシック Pr6N R" panose="020B0400000000000000" pitchFamily="34" charset="-128"/>
                  </a:rPr>
                  <a:t>研究背景</a:t>
                </a:r>
                <a:endParaRPr lang="en-US" altLang="ja-JP" sz="32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4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2400" dirty="0" smtClean="0">
                    <a:latin typeface="小塚ゴシック Pr6N R" panose="020B0400000000000000" pitchFamily="34" charset="-128"/>
                    <a:ea typeface="小塚ゴシック Pr6N R" panose="020B0400000000000000" pitchFamily="34" charset="-128"/>
                  </a:rPr>
                  <a:t>現在まで阻止能に関する実験データは</a:t>
                </a:r>
                <a:endParaRPr lang="en-US" altLang="ja-JP" sz="2400" dirty="0" smtClean="0">
                  <a:latin typeface="小塚ゴシック Pr6N R" panose="020B0400000000000000" pitchFamily="34" charset="-128"/>
                  <a:ea typeface="小塚ゴシック Pr6N R" panose="020B0400000000000000" pitchFamily="34" charset="-128"/>
                </a:endParaRPr>
              </a:p>
              <a:p>
                <a:r>
                  <a:rPr lang="ja-JP" altLang="en-US" sz="2400" dirty="0" smtClean="0">
                    <a:latin typeface="小塚ゴシック Pr6N R" panose="020B0400000000000000" pitchFamily="34" charset="-128"/>
                    <a:ea typeface="小塚ゴシック Pr6N R" panose="020B0400000000000000" pitchFamily="34" charset="-128"/>
                  </a:rPr>
                  <a:t>  </a:t>
                </a:r>
                <a:r>
                  <a:rPr lang="ja-JP" altLang="en-US" sz="2400" dirty="0" smtClean="0">
                    <a:latin typeface="小塚ゴシック Pr6N R" panose="020B0400000000000000" pitchFamily="34" charset="-128"/>
                    <a:ea typeface="小塚ゴシック Pr6N R" panose="020B0400000000000000" pitchFamily="34" charset="-128"/>
                  </a:rPr>
                  <a:t>固体</a:t>
                </a:r>
                <a:endParaRPr lang="en-US" altLang="ja-JP" sz="2400" dirty="0" smtClean="0">
                  <a:latin typeface="小塚ゴシック Pr6N R" panose="020B0400000000000000" pitchFamily="34" charset="-128"/>
                  <a:ea typeface="小塚ゴシック Pr6N R" panose="020B0400000000000000" pitchFamily="34" charset="-128"/>
                </a:endParaRPr>
              </a:p>
              <a:p>
                <a:pPr indent="-342900"/>
                <a:r>
                  <a:rPr lang="ja-JP" altLang="en-US" sz="2400" dirty="0" smtClean="0">
                    <a:latin typeface="小塚ゴシック Pr6N R" panose="020B0400000000000000" pitchFamily="34" charset="-128"/>
                    <a:ea typeface="小塚ゴシック Pr6N R" panose="020B0400000000000000" pitchFamily="34" charset="-128"/>
                  </a:rPr>
                  <a:t>気体</a:t>
                </a:r>
                <a:endParaRPr lang="en-US" altLang="ja-JP" sz="2400" dirty="0" smtClean="0">
                  <a:latin typeface="小塚ゴシック Pr6N R" panose="020B0400000000000000" pitchFamily="34" charset="-128"/>
                  <a:ea typeface="小塚ゴシック Pr6N R" panose="020B0400000000000000" pitchFamily="34" charset="-128"/>
                </a:endParaRPr>
              </a:p>
              <a:p>
                <a:pPr indent="-342900"/>
                <a:r>
                  <a:rPr lang="ja-JP" altLang="en-US" sz="2400" dirty="0" smtClean="0">
                    <a:latin typeface="小塚ゴシック Pr6N R" panose="020B0400000000000000" pitchFamily="34" charset="-128"/>
                    <a:ea typeface="小塚ゴシック Pr6N R" panose="020B0400000000000000" pitchFamily="34" charset="-128"/>
                  </a:rPr>
                  <a:t>解離状態</a:t>
                </a:r>
                <a:endParaRPr lang="en-US" altLang="ja-JP" sz="2400" dirty="0">
                  <a:latin typeface="小塚ゴシック Pr6N R" panose="020B0400000000000000" pitchFamily="34" charset="-128"/>
                  <a:ea typeface="小塚ゴシック Pr6N R" panose="020B0400000000000000" pitchFamily="34" charset="-128"/>
                </a:endParaRPr>
              </a:p>
              <a:p>
                <a:pPr indent="-342900"/>
                <a:r>
                  <a:rPr lang="ja-JP" altLang="en-US" sz="2400" dirty="0">
                    <a:latin typeface="小塚ゴシック Pr6N R" panose="020B0400000000000000" pitchFamily="34" charset="-128"/>
                    <a:ea typeface="小塚ゴシック Pr6N R" panose="020B0400000000000000" pitchFamily="34" charset="-128"/>
                  </a:rPr>
                  <a:t>電離状態</a:t>
                </a:r>
                <a:endParaRPr lang="en-US" altLang="ja-JP" sz="2400" dirty="0">
                  <a:latin typeface="小塚ゴシック Pr6N R" panose="020B0400000000000000" pitchFamily="34" charset="-128"/>
                  <a:ea typeface="小塚ゴシック Pr6N R" panose="020B0400000000000000" pitchFamily="34" charset="-128"/>
                </a:endParaRPr>
              </a:p>
              <a:p>
                <a:pPr marL="0" indent="0">
                  <a:buNone/>
                </a:pPr>
                <a:endParaRPr lang="en-US" altLang="ja-JP" sz="2400" dirty="0">
                  <a:latin typeface="小塚ゴシック Pr6N R" panose="020B0400000000000000" pitchFamily="34" charset="-128"/>
                  <a:ea typeface="小塚ゴシック Pr6N R" panose="020B0400000000000000" pitchFamily="34" charset="-128"/>
                </a:endParaRPr>
              </a:p>
              <a:p>
                <a:pPr marL="0" indent="0">
                  <a:buNone/>
                </a:pPr>
                <a:endParaRPr lang="en-US" altLang="ja-JP" sz="2400" dirty="0">
                  <a:latin typeface="小塚ゴシック Pr6N R" panose="020B0400000000000000" pitchFamily="34" charset="-128"/>
                  <a:ea typeface="小塚ゴシック Pr6N R" panose="020B0400000000000000" pitchFamily="34" charset="-128"/>
                </a:endParaRPr>
              </a:p>
              <a:p>
                <a:pPr marL="0" indent="0">
                  <a:buNone/>
                </a:pPr>
                <a:endParaRPr lang="en-US" altLang="ja-JP" sz="32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3200" dirty="0" smtClean="0">
                    <a:latin typeface="小塚ゴシック Pr6N R" panose="020B0400000000000000" pitchFamily="34" charset="-128"/>
                    <a:ea typeface="小塚ゴシック Pr6N R" panose="020B0400000000000000" pitchFamily="34" charset="-128"/>
                  </a:rPr>
                  <a:t>最終</a:t>
                </a:r>
                <a:r>
                  <a:rPr lang="ja-JP" altLang="en-US" sz="3200" dirty="0" smtClean="0">
                    <a:latin typeface="小塚ゴシック Pr6N R" panose="020B0400000000000000" pitchFamily="34" charset="-128"/>
                    <a:ea typeface="小塚ゴシック Pr6N R" panose="020B0400000000000000" pitchFamily="34" charset="-128"/>
                  </a:rPr>
                  <a:t>目標</a:t>
                </a:r>
                <a:endParaRPr lang="en-US" altLang="ja-JP" sz="32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2400" dirty="0" smtClean="0">
                    <a:latin typeface="小塚ゴシック Pr6N R" panose="020B0400000000000000" pitchFamily="34" charset="-128"/>
                    <a:ea typeface="小塚ゴシック Pr6N R" panose="020B0400000000000000" pitchFamily="34" charset="-128"/>
                  </a:rPr>
                  <a:t>原子構造が最も単純</a:t>
                </a:r>
                <a:r>
                  <a:rPr lang="ja-JP" altLang="en-US" sz="2400" dirty="0">
                    <a:latin typeface="小塚ゴシック Pr6N R" panose="020B0400000000000000" pitchFamily="34" charset="-128"/>
                    <a:ea typeface="小塚ゴシック Pr6N R" panose="020B0400000000000000" pitchFamily="34" charset="-128"/>
                  </a:rPr>
                  <a:t>な</a:t>
                </a:r>
                <a:r>
                  <a:rPr lang="ja-JP" altLang="en-US" sz="2400" dirty="0" smtClean="0">
                    <a:latin typeface="小塚ゴシック Pr6N R" panose="020B0400000000000000" pitchFamily="34" charset="-128"/>
                    <a:ea typeface="小塚ゴシック Pr6N R" panose="020B0400000000000000" pitchFamily="34" charset="-128"/>
                  </a:rPr>
                  <a:t>水素に</a:t>
                </a:r>
                <a:r>
                  <a:rPr lang="ja-JP" altLang="en-US" sz="2400" dirty="0" smtClean="0">
                    <a:latin typeface="小塚ゴシック Pr6N R" panose="020B0400000000000000" pitchFamily="34" charset="-128"/>
                    <a:ea typeface="小塚ゴシック Pr6N R" panose="020B0400000000000000" pitchFamily="34" charset="-128"/>
                  </a:rPr>
                  <a:t>ついて</a:t>
                </a:r>
                <a:endParaRPr lang="en-US" altLang="ja-JP" sz="24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2400" dirty="0" smtClean="0">
                    <a:latin typeface="小塚ゴシック Pr6N R" panose="020B0400000000000000" pitchFamily="34" charset="-128"/>
                    <a:ea typeface="小塚ゴシック Pr6N R" panose="020B0400000000000000" pitchFamily="34" charset="-128"/>
                  </a:rPr>
                  <a:t>分子</a:t>
                </a:r>
                <a:r>
                  <a:rPr lang="en-US" altLang="ja-JP" sz="2400" dirty="0" smtClean="0">
                    <a:latin typeface="小塚ゴシック Pr6N R" panose="020B0400000000000000" pitchFamily="34" charset="-128"/>
                    <a:ea typeface="小塚ゴシック Pr6N R" panose="020B0400000000000000" pitchFamily="34" charset="-128"/>
                  </a:rPr>
                  <a:t>[</a:t>
                </a:r>
                <a14:m>
                  <m:oMath xmlns:m="http://schemas.openxmlformats.org/officeDocument/2006/math">
                    <m:sSub>
                      <m:sSubPr>
                        <m:ctrlPr>
                          <a:rPr lang="en-US" altLang="ja-JP" sz="2400" i="1" dirty="0" smtClean="0">
                            <a:latin typeface="Cambria Math" panose="02040503050406030204" pitchFamily="18" charset="0"/>
                            <a:ea typeface="小塚ゴシック Pr6N R" panose="020B0400000000000000" pitchFamily="34" charset="-128"/>
                          </a:rPr>
                        </m:ctrlPr>
                      </m:sSubPr>
                      <m:e>
                        <m:r>
                          <m:rPr>
                            <m:sty m:val="p"/>
                          </m:rPr>
                          <a:rPr lang="en-US" altLang="ja-JP" sz="2400" i="1" dirty="0">
                            <a:latin typeface="Cambria Math" panose="02040503050406030204" pitchFamily="18" charset="0"/>
                            <a:ea typeface="小塚ゴシック Pr6N R" panose="020B0400000000000000" pitchFamily="34" charset="-128"/>
                          </a:rPr>
                          <m:t>H</m:t>
                        </m:r>
                      </m:e>
                      <m:sub>
                        <m:r>
                          <a:rPr lang="en-US" altLang="ja-JP" sz="2400" i="1" dirty="0">
                            <a:latin typeface="Cambria Math" panose="02040503050406030204" pitchFamily="18" charset="0"/>
                            <a:ea typeface="小塚ゴシック Pr6N R" panose="020B0400000000000000" pitchFamily="34" charset="-128"/>
                          </a:rPr>
                          <m:t>2</m:t>
                        </m:r>
                      </m:sub>
                    </m:sSub>
                  </m:oMath>
                </a14:m>
                <a:r>
                  <a:rPr lang="en-US" altLang="ja-JP" sz="2400" dirty="0" smtClean="0">
                    <a:latin typeface="小塚ゴシック Pr6N R" panose="020B0400000000000000" pitchFamily="34" charset="-128"/>
                    <a:ea typeface="小塚ゴシック Pr6N R" panose="020B0400000000000000" pitchFamily="34" charset="-128"/>
                  </a:rPr>
                  <a:t>]</a:t>
                </a:r>
                <a:r>
                  <a:rPr lang="ja-JP" altLang="en-US" sz="2400" dirty="0" smtClean="0">
                    <a:latin typeface="小塚ゴシック Pr6N R" panose="020B0400000000000000" pitchFamily="34" charset="-128"/>
                    <a:ea typeface="小塚ゴシック Pr6N R" panose="020B0400000000000000" pitchFamily="34" charset="-128"/>
                  </a:rPr>
                  <a:t>と解離</a:t>
                </a:r>
                <a:r>
                  <a:rPr lang="ja-JP" altLang="en-US" sz="2400" dirty="0" smtClean="0">
                    <a:latin typeface="小塚ゴシック Pr6N R" panose="020B0400000000000000" pitchFamily="34" charset="-128"/>
                    <a:ea typeface="小塚ゴシック Pr6N R" panose="020B0400000000000000" pitchFamily="34" charset="-128"/>
                  </a:rPr>
                  <a:t>状態</a:t>
                </a:r>
                <a:r>
                  <a:rPr lang="en-US" altLang="ja-JP" sz="2400" dirty="0">
                    <a:latin typeface="小塚ゴシック Pr6N R" panose="020B0400000000000000" pitchFamily="34" charset="-128"/>
                    <a:ea typeface="小塚ゴシック Pr6N R" panose="020B0400000000000000" pitchFamily="34" charset="-128"/>
                  </a:rPr>
                  <a:t>[</a:t>
                </a:r>
                <a:r>
                  <a:rPr lang="en-US" altLang="ja-JP" sz="2400" dirty="0" smtClean="0">
                    <a:latin typeface="小塚ゴシック Pr6N R" panose="020B0400000000000000" pitchFamily="34" charset="-128"/>
                    <a:ea typeface="小塚ゴシック Pr6N R" panose="020B0400000000000000" pitchFamily="34" charset="-128"/>
                  </a:rPr>
                  <a:t>H+H]</a:t>
                </a:r>
                <a:r>
                  <a:rPr lang="ja-JP" altLang="en-US" sz="2400" dirty="0" smtClean="0">
                    <a:latin typeface="小塚ゴシック Pr6N R" panose="020B0400000000000000" pitchFamily="34" charset="-128"/>
                    <a:ea typeface="小塚ゴシック Pr6N R" panose="020B0400000000000000" pitchFamily="34" charset="-128"/>
                  </a:rPr>
                  <a:t>の</a:t>
                </a:r>
                <a:r>
                  <a:rPr lang="ja-JP" altLang="en-US" sz="2400" dirty="0">
                    <a:latin typeface="小塚ゴシック Pr6N R" panose="020B0400000000000000" pitchFamily="34" charset="-128"/>
                    <a:ea typeface="小塚ゴシック Pr6N R" panose="020B0400000000000000" pitchFamily="34" charset="-128"/>
                  </a:rPr>
                  <a:t>阻止能を</a:t>
                </a:r>
                <a:r>
                  <a:rPr lang="ja-JP" altLang="en-US" sz="2400" dirty="0" smtClean="0">
                    <a:latin typeface="小塚ゴシック Pr6N R" panose="020B0400000000000000" pitchFamily="34" charset="-128"/>
                    <a:ea typeface="小塚ゴシック Pr6N R" panose="020B0400000000000000" pitchFamily="34" charset="-128"/>
                  </a:rPr>
                  <a:t>測定し</a:t>
                </a:r>
                <a:r>
                  <a:rPr lang="ja-JP" altLang="en-US" sz="2400" dirty="0">
                    <a:latin typeface="小塚ゴシック Pr6N R" panose="020B0400000000000000" pitchFamily="34" charset="-128"/>
                    <a:ea typeface="小塚ゴシック Pr6N R" panose="020B0400000000000000" pitchFamily="34" charset="-128"/>
                  </a:rPr>
                  <a:t>比較検討</a:t>
                </a:r>
                <a:r>
                  <a:rPr lang="ja-JP" altLang="en-US" sz="2400" dirty="0" smtClean="0">
                    <a:latin typeface="小塚ゴシック Pr6N R" panose="020B0400000000000000" pitchFamily="34" charset="-128"/>
                    <a:ea typeface="小塚ゴシック Pr6N R" panose="020B0400000000000000" pitchFamily="34" charset="-128"/>
                  </a:rPr>
                  <a:t>をおこなう</a:t>
                </a:r>
                <a:endParaRPr lang="en-US" altLang="ja-JP" sz="2400" dirty="0">
                  <a:latin typeface="小塚ゴシック Pr6N R" panose="020B0400000000000000" pitchFamily="34" charset="-128"/>
                  <a:ea typeface="小塚ゴシック Pr6N R" panose="020B0400000000000000" pitchFamily="34" charset="-128"/>
                </a:endParaRPr>
              </a:p>
              <a:p>
                <a:pPr marL="0" indent="0">
                  <a:buNone/>
                </a:pPr>
                <a:endParaRPr lang="en-US" altLang="ja-JP" sz="5400" dirty="0">
                  <a:latin typeface="+mn-ea"/>
                </a:endParaRPr>
              </a:p>
              <a:p>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233424" y="193666"/>
                <a:ext cx="11440711" cy="6366931"/>
              </a:xfrm>
              <a:blipFill rotWithShape="0">
                <a:blip r:embed="rId3"/>
                <a:stretch>
                  <a:fillRect l="-1332" t="-2011"/>
                </a:stretch>
              </a:blipFill>
            </p:spPr>
            <p:txBody>
              <a:bodyPr/>
              <a:lstStyle/>
              <a:p>
                <a:r>
                  <a:rPr lang="ja-JP" altLang="en-US">
                    <a:noFill/>
                  </a:rPr>
                  <a:t> </a:t>
                </a:r>
              </a:p>
            </p:txBody>
          </p:sp>
        </mc:Fallback>
      </mc:AlternateContent>
      <p:sp>
        <p:nvSpPr>
          <p:cNvPr id="5" name="右中かっこ 4"/>
          <p:cNvSpPr/>
          <p:nvPr/>
        </p:nvSpPr>
        <p:spPr>
          <a:xfrm>
            <a:off x="1421684" y="1801782"/>
            <a:ext cx="138023" cy="75049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右中かっこ 5"/>
          <p:cNvSpPr/>
          <p:nvPr/>
        </p:nvSpPr>
        <p:spPr>
          <a:xfrm>
            <a:off x="1934688" y="3100668"/>
            <a:ext cx="97767" cy="287547"/>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1659416" y="1990172"/>
            <a:ext cx="3295290" cy="369332"/>
          </a:xfrm>
          <a:prstGeom prst="rect">
            <a:avLst/>
          </a:prstGeom>
          <a:noFill/>
        </p:spPr>
        <p:txBody>
          <a:bodyPr wrap="square" rtlCol="0">
            <a:spAutoFit/>
          </a:bodyPr>
          <a:lstStyle/>
          <a:p>
            <a:r>
              <a:rPr kumimoji="1" lang="ja-JP" altLang="en-US" dirty="0" smtClean="0">
                <a:solidFill>
                  <a:srgbClr val="00B050"/>
                </a:solidFill>
              </a:rPr>
              <a:t>データベースほぼ完成</a:t>
            </a:r>
            <a:endParaRPr kumimoji="1" lang="ja-JP" altLang="en-US" dirty="0">
              <a:solidFill>
                <a:srgbClr val="00B050"/>
              </a:solidFill>
            </a:endParaRPr>
          </a:p>
        </p:txBody>
      </p:sp>
      <p:sp>
        <p:nvSpPr>
          <p:cNvPr id="8" name="テキスト ボックス 7"/>
          <p:cNvSpPr txBox="1"/>
          <p:nvPr/>
        </p:nvSpPr>
        <p:spPr>
          <a:xfrm>
            <a:off x="2104179" y="3056224"/>
            <a:ext cx="3295290" cy="369332"/>
          </a:xfrm>
          <a:prstGeom prst="rect">
            <a:avLst/>
          </a:prstGeom>
          <a:noFill/>
        </p:spPr>
        <p:txBody>
          <a:bodyPr wrap="square" rtlCol="0">
            <a:spAutoFit/>
          </a:bodyPr>
          <a:lstStyle/>
          <a:p>
            <a:r>
              <a:rPr kumimoji="1" lang="ja-JP" altLang="en-US" dirty="0" smtClean="0">
                <a:solidFill>
                  <a:schemeClr val="accent2"/>
                </a:solidFill>
              </a:rPr>
              <a:t>少数データあり</a:t>
            </a:r>
            <a:endParaRPr kumimoji="1" lang="ja-JP" altLang="en-US" dirty="0">
              <a:solidFill>
                <a:schemeClr val="accent2"/>
              </a:solidFill>
            </a:endParaRPr>
          </a:p>
        </p:txBody>
      </p:sp>
      <p:sp>
        <p:nvSpPr>
          <p:cNvPr id="9" name="右中かっこ 8"/>
          <p:cNvSpPr/>
          <p:nvPr/>
        </p:nvSpPr>
        <p:spPr>
          <a:xfrm>
            <a:off x="1934688" y="2642832"/>
            <a:ext cx="97767" cy="287547"/>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2068317" y="2588230"/>
            <a:ext cx="3295290" cy="369332"/>
          </a:xfrm>
          <a:prstGeom prst="rect">
            <a:avLst/>
          </a:prstGeom>
          <a:noFill/>
        </p:spPr>
        <p:txBody>
          <a:bodyPr wrap="square" rtlCol="0">
            <a:spAutoFit/>
          </a:bodyPr>
          <a:lstStyle/>
          <a:p>
            <a:r>
              <a:rPr kumimoji="1" lang="ja-JP" altLang="en-US" dirty="0" smtClean="0">
                <a:solidFill>
                  <a:srgbClr val="FF0000"/>
                </a:solidFill>
              </a:rPr>
              <a:t>データが存在しない</a:t>
            </a:r>
            <a:endParaRPr kumimoji="1" lang="ja-JP" altLang="en-US" dirty="0">
              <a:solidFill>
                <a:srgbClr val="FF0000"/>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642" y="2071249"/>
            <a:ext cx="7330642" cy="2544278"/>
          </a:xfrm>
          <a:prstGeom prst="rect">
            <a:avLst/>
          </a:prstGeom>
        </p:spPr>
      </p:pic>
    </p:spTree>
    <p:extLst>
      <p:ext uri="{BB962C8B-B14F-4D97-AF65-F5344CB8AC3E}">
        <p14:creationId xmlns:p14="http://schemas.microsoft.com/office/powerpoint/2010/main" val="1317312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8291"/>
            <a:ext cx="10515600" cy="715992"/>
          </a:xfrm>
        </p:spPr>
        <p:txBody>
          <a:bodyPr>
            <a:normAutofit/>
          </a:bodyPr>
          <a:lstStyle/>
          <a:p>
            <a:r>
              <a:rPr kumimoji="1" lang="ja-JP" altLang="en-US" sz="3200" dirty="0" smtClean="0">
                <a:latin typeface="小塚ゴシック Pr6N R" panose="020B0400000000000000" pitchFamily="34" charset="-128"/>
                <a:ea typeface="小塚ゴシック Pr6N R" panose="020B0400000000000000" pitchFamily="34" charset="-128"/>
              </a:rPr>
              <a:t>解離水素標的の生成方法</a:t>
            </a:r>
            <a:endParaRPr kumimoji="1" lang="ja-JP" altLang="en-US" sz="3200" dirty="0">
              <a:latin typeface="小塚ゴシック Pr6N R" panose="020B0400000000000000" pitchFamily="34" charset="-128"/>
              <a:ea typeface="小塚ゴシック Pr6N R" panose="020B0400000000000000" pitchFamily="34" charset="-128"/>
            </a:endParaRPr>
          </a:p>
        </p:txBody>
      </p:sp>
      <p:sp>
        <p:nvSpPr>
          <p:cNvPr id="5" name="コンテンツ プレースホルダー 2"/>
          <p:cNvSpPr txBox="1">
            <a:spLocks/>
          </p:cNvSpPr>
          <p:nvPr/>
        </p:nvSpPr>
        <p:spPr>
          <a:xfrm>
            <a:off x="117333" y="874283"/>
            <a:ext cx="10874551" cy="5978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Font typeface="Wingdings 2" pitchFamily="18" charset="2"/>
              <a:buNone/>
            </a:pPr>
            <a:r>
              <a:rPr lang="ja-JP" altLang="en-US" dirty="0" smtClean="0">
                <a:latin typeface="小塚ゴシック Pr6N R" panose="020B0400000000000000" pitchFamily="34" charset="-128"/>
                <a:ea typeface="小塚ゴシック Pr6N R" panose="020B0400000000000000" pitchFamily="34" charset="-128"/>
              </a:rPr>
              <a:t>解離</a:t>
            </a:r>
            <a:r>
              <a:rPr lang="ja-JP" altLang="en-US" dirty="0">
                <a:latin typeface="小塚ゴシック Pr6N R" panose="020B0400000000000000" pitchFamily="34" charset="-128"/>
                <a:ea typeface="小塚ゴシック Pr6N R" panose="020B0400000000000000" pitchFamily="34" charset="-128"/>
              </a:rPr>
              <a:t>水素</a:t>
            </a:r>
            <a:r>
              <a:rPr lang="ja-JP" altLang="en-US" dirty="0" smtClean="0">
                <a:latin typeface="小塚ゴシック Pr6N R" panose="020B0400000000000000" pitchFamily="34" charset="-128"/>
                <a:ea typeface="小塚ゴシック Pr6N R" panose="020B0400000000000000" pitchFamily="34" charset="-128"/>
              </a:rPr>
              <a:t>標的の生成</a:t>
            </a:r>
            <a:endParaRPr lang="en-US" altLang="ja-JP" dirty="0" smtClean="0">
              <a:latin typeface="小塚ゴシック Pr6N R" panose="020B0400000000000000" pitchFamily="34" charset="-128"/>
              <a:ea typeface="小塚ゴシック Pr6N R" panose="020B0400000000000000" pitchFamily="34" charset="-128"/>
            </a:endParaRPr>
          </a:p>
          <a:p>
            <a:r>
              <a:rPr lang="ja-JP" altLang="en-US" sz="2000" dirty="0" smtClean="0">
                <a:latin typeface="小塚ゴシック Pr6N R" panose="020B0400000000000000" pitchFamily="34" charset="-128"/>
                <a:ea typeface="小塚ゴシック Pr6N R" panose="020B0400000000000000" pitchFamily="34" charset="-128"/>
              </a:rPr>
              <a:t>放電による解離水素標的の生成では自由電子が存在</a:t>
            </a:r>
            <a:endParaRPr lang="en-US" altLang="ja-JP" sz="2000" dirty="0" smtClean="0">
              <a:latin typeface="小塚ゴシック Pr6N R" panose="020B0400000000000000" pitchFamily="34" charset="-128"/>
              <a:ea typeface="小塚ゴシック Pr6N R" panose="020B0400000000000000" pitchFamily="34" charset="-128"/>
            </a:endParaRPr>
          </a:p>
          <a:p>
            <a:r>
              <a:rPr lang="ja-JP" altLang="en-US" sz="2000" dirty="0" smtClean="0">
                <a:latin typeface="小塚ゴシック Pr6N R" panose="020B0400000000000000" pitchFamily="34" charset="-128"/>
                <a:ea typeface="小塚ゴシック Pr6N R" panose="020B0400000000000000" pitchFamily="34" charset="-128"/>
              </a:rPr>
              <a:t>レーザーによる解離水素標的の生成では密度勾配が大きく寿命が短い</a:t>
            </a: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電磁</a:t>
            </a:r>
            <a:r>
              <a:rPr lang="ja-JP" altLang="en-US" sz="2000" dirty="0" smtClean="0">
                <a:latin typeface="小塚ゴシック Pr6N R" panose="020B0400000000000000" pitchFamily="34" charset="-128"/>
                <a:ea typeface="小塚ゴシック Pr6N R" panose="020B0400000000000000" pitchFamily="34" charset="-128"/>
              </a:rPr>
              <a:t>駆動衝撃波管を用いて解離水素標的の生成を行う</a:t>
            </a:r>
            <a:endParaRPr lang="ja-JP" altLang="en-US"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p:txBody>
      </p:sp>
      <p:sp>
        <p:nvSpPr>
          <p:cNvPr id="6" name="テキスト ボックス 5"/>
          <p:cNvSpPr txBox="1"/>
          <p:nvPr/>
        </p:nvSpPr>
        <p:spPr>
          <a:xfrm>
            <a:off x="8332110" y="5574671"/>
            <a:ext cx="2183490" cy="338554"/>
          </a:xfrm>
          <a:prstGeom prst="rect">
            <a:avLst/>
          </a:prstGeom>
          <a:noFill/>
        </p:spPr>
        <p:txBody>
          <a:bodyPr wrap="square" rtlCol="0">
            <a:spAutoFit/>
          </a:bodyPr>
          <a:lstStyle/>
          <a:p>
            <a:r>
              <a:rPr kumimoji="1" lang="ja-JP" altLang="en-US" sz="1600" dirty="0" smtClean="0">
                <a:latin typeface="小塚ゴシック Pro R" panose="020B0400000000000000" pitchFamily="34" charset="-128"/>
                <a:ea typeface="小塚ゴシック Pro R" panose="020B0400000000000000" pitchFamily="34" charset="-128"/>
              </a:rPr>
              <a:t>電磁駆動</a:t>
            </a:r>
            <a:r>
              <a:rPr kumimoji="1" lang="ja-JP" altLang="en-US" sz="1600" dirty="0" smtClean="0">
                <a:latin typeface="小塚ゴシック Pro R" panose="020B0400000000000000" pitchFamily="34" charset="-128"/>
                <a:ea typeface="小塚ゴシック Pro R" panose="020B0400000000000000" pitchFamily="34" charset="-128"/>
              </a:rPr>
              <a:t>衝撃波管*</a:t>
            </a:r>
            <a:endParaRPr kumimoji="1" lang="en-US" altLang="ja-JP" sz="1600" dirty="0" smtClean="0">
              <a:latin typeface="小塚ゴシック Pro R" panose="020B0400000000000000" pitchFamily="34" charset="-128"/>
              <a:ea typeface="小塚ゴシック Pro R" panose="020B0400000000000000" pitchFamily="34"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712" y="2228295"/>
            <a:ext cx="5262536" cy="3211038"/>
          </a:xfrm>
          <a:prstGeom prst="rect">
            <a:avLst/>
          </a:prstGeom>
        </p:spPr>
      </p:pic>
      <p:sp>
        <p:nvSpPr>
          <p:cNvPr id="7" name="正方形/長方形 6"/>
          <p:cNvSpPr/>
          <p:nvPr/>
        </p:nvSpPr>
        <p:spPr>
          <a:xfrm>
            <a:off x="2789300" y="6440498"/>
            <a:ext cx="10601864" cy="307777"/>
          </a:xfrm>
          <a:prstGeom prst="rect">
            <a:avLst/>
          </a:prstGeom>
        </p:spPr>
        <p:txBody>
          <a:bodyPr wrap="square">
            <a:spAutoFit/>
          </a:bodyPr>
          <a:lstStyle/>
          <a:p>
            <a:r>
              <a:rPr kumimoji="1" lang="ja-JP" altLang="en-US" sz="1400" dirty="0" smtClean="0">
                <a:latin typeface="小塚ゴシック Pro R" panose="020B0400000000000000" pitchFamily="34" charset="-128"/>
                <a:ea typeface="小塚ゴシック Pro R" panose="020B0400000000000000" pitchFamily="34" charset="-128"/>
              </a:rPr>
              <a:t>*</a:t>
            </a:r>
            <a:r>
              <a:rPr kumimoji="1" lang="en-US" altLang="ja-JP" sz="1400" dirty="0" smtClean="0">
                <a:latin typeface="小塚ゴシック Pro R" panose="020B0400000000000000" pitchFamily="34" charset="-128"/>
                <a:ea typeface="小塚ゴシック Pro R" panose="020B0400000000000000" pitchFamily="34" charset="-128"/>
              </a:rPr>
              <a:t>2013 </a:t>
            </a:r>
            <a:r>
              <a:rPr kumimoji="1" lang="en-US" altLang="ja-JP" sz="1400" dirty="0">
                <a:latin typeface="小塚ゴシック Pro R" panose="020B0400000000000000" pitchFamily="34" charset="-128"/>
                <a:ea typeface="小塚ゴシック Pro R" panose="020B0400000000000000" pitchFamily="34" charset="-128"/>
              </a:rPr>
              <a:t>Moriyama </a:t>
            </a:r>
            <a:r>
              <a:rPr kumimoji="1" lang="en-US" altLang="ja-JP" sz="1400" dirty="0" smtClean="0">
                <a:latin typeface="小塚ゴシック Pro R" panose="020B0400000000000000" pitchFamily="34" charset="-128"/>
                <a:ea typeface="小塚ゴシック Pro R" panose="020B0400000000000000" pitchFamily="34" charset="-128"/>
              </a:rPr>
              <a:t>『</a:t>
            </a:r>
            <a:r>
              <a:rPr kumimoji="1" lang="ja-JP" altLang="en-US" sz="1400" dirty="0" smtClean="0">
                <a:latin typeface="小塚ゴシック Pro R" panose="020B0400000000000000" pitchFamily="34" charset="-128"/>
                <a:ea typeface="小塚ゴシック Pro R" panose="020B0400000000000000" pitchFamily="34" charset="-128"/>
              </a:rPr>
              <a:t>重イオンビーム</a:t>
            </a:r>
            <a:r>
              <a:rPr kumimoji="1" lang="ja-JP" altLang="en-US" sz="1400" dirty="0">
                <a:latin typeface="小塚ゴシック Pro R" panose="020B0400000000000000" pitchFamily="34" charset="-128"/>
                <a:ea typeface="小塚ゴシック Pro R" panose="020B0400000000000000" pitchFamily="34" charset="-128"/>
              </a:rPr>
              <a:t>相互作用実験に向けた電磁駆動衝撃波による持続時間の長い解離水素標的の</a:t>
            </a:r>
            <a:r>
              <a:rPr kumimoji="1" lang="ja-JP" altLang="en-US" sz="1400" dirty="0" smtClean="0">
                <a:latin typeface="小塚ゴシック Pro R" panose="020B0400000000000000" pitchFamily="34" charset="-128"/>
                <a:ea typeface="小塚ゴシック Pro R" panose="020B0400000000000000" pitchFamily="34" charset="-128"/>
              </a:rPr>
              <a:t>開発</a:t>
            </a:r>
            <a:r>
              <a:rPr kumimoji="1" lang="en-US" altLang="ja-JP" sz="1400" dirty="0" smtClean="0">
                <a:latin typeface="小塚ゴシック Pro R" panose="020B0400000000000000" pitchFamily="34" charset="-128"/>
                <a:ea typeface="小塚ゴシック Pro R" panose="020B0400000000000000" pitchFamily="34" charset="-128"/>
              </a:rPr>
              <a:t>』</a:t>
            </a:r>
            <a:endParaRPr kumimoji="1" lang="ja-JP" altLang="en-US" sz="1400" dirty="0">
              <a:latin typeface="小塚ゴシック Pro R" panose="020B0400000000000000" pitchFamily="34" charset="-128"/>
              <a:ea typeface="小塚ゴシック Pro R" panose="020B0400000000000000" pitchFamily="34" charset="-128"/>
            </a:endParaRPr>
          </a:p>
        </p:txBody>
      </p:sp>
      <p:graphicFrame>
        <p:nvGraphicFramePr>
          <p:cNvPr id="9" name="表 8"/>
          <p:cNvGraphicFramePr>
            <a:graphicFrameLocks noGrp="1"/>
          </p:cNvGraphicFramePr>
          <p:nvPr>
            <p:extLst>
              <p:ext uri="{D42A27DB-BD31-4B8C-83A1-F6EECF244321}">
                <p14:modId xmlns:p14="http://schemas.microsoft.com/office/powerpoint/2010/main" val="2694590115"/>
              </p:ext>
            </p:extLst>
          </p:nvPr>
        </p:nvGraphicFramePr>
        <p:xfrm>
          <a:off x="400155" y="3087263"/>
          <a:ext cx="6384557" cy="1165184"/>
        </p:xfrm>
        <a:graphic>
          <a:graphicData uri="http://schemas.openxmlformats.org/drawingml/2006/table">
            <a:tbl>
              <a:tblPr firstRow="1" bandRow="1">
                <a:tableStyleId>{5C22544A-7EE6-4342-B048-85BDC9FD1C3A}</a:tableStyleId>
              </a:tblPr>
              <a:tblGrid>
                <a:gridCol w="2201008"/>
                <a:gridCol w="2656936"/>
                <a:gridCol w="1526613"/>
              </a:tblGrid>
              <a:tr h="291296">
                <a:tc>
                  <a:txBody>
                    <a:bodyPr/>
                    <a:lstStyle/>
                    <a:p>
                      <a:pPr algn="ctr"/>
                      <a:r>
                        <a:rPr kumimoji="1" lang="ja-JP" altLang="en-US" sz="1400" b="0" dirty="0" smtClean="0">
                          <a:solidFill>
                            <a:schemeClr val="tx1"/>
                          </a:solidFill>
                          <a:latin typeface="小塚ゴシック Pro R" panose="020B0400000000000000" pitchFamily="34" charset="-128"/>
                          <a:ea typeface="小塚ゴシック Pro R" panose="020B0400000000000000" pitchFamily="34" charset="-128"/>
                        </a:rPr>
                        <a:t>標的生成方法</a:t>
                      </a:r>
                      <a:endParaRPr kumimoji="1" lang="ja-JP" altLang="en-US" sz="1400" b="0" dirty="0">
                        <a:solidFill>
                          <a:schemeClr val="tx1"/>
                        </a:solidFill>
                        <a:latin typeface="小塚ゴシック Pro R" panose="020B0400000000000000" pitchFamily="34" charset="-128"/>
                        <a:ea typeface="小塚ゴシック Pro R" panose="020B0400000000000000" pitchFamily="34" charset="-128"/>
                      </a:endParaRPr>
                    </a:p>
                  </a:txBody>
                  <a:tcPr marL="71826" marR="71826" marT="35913" marB="35913">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dirty="0" smtClean="0">
                          <a:solidFill>
                            <a:schemeClr val="tx1"/>
                          </a:solidFill>
                          <a:latin typeface="小塚ゴシック Pro R" panose="020B0400000000000000" pitchFamily="34" charset="-128"/>
                          <a:ea typeface="小塚ゴシック Pro R" panose="020B0400000000000000" pitchFamily="34" charset="-128"/>
                        </a:rPr>
                        <a:t>密度・温度・スケール一様性</a:t>
                      </a:r>
                    </a:p>
                  </a:txBody>
                  <a:tcPr marL="71826" marR="71826" marT="35913" marB="359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400" b="0" dirty="0" smtClean="0">
                          <a:solidFill>
                            <a:schemeClr val="tx1"/>
                          </a:solidFill>
                          <a:latin typeface="小塚ゴシック Pro R" panose="020B0400000000000000" pitchFamily="34" charset="-128"/>
                          <a:ea typeface="小塚ゴシック Pro R" panose="020B0400000000000000" pitchFamily="34" charset="-128"/>
                        </a:rPr>
                        <a:t>標的の寿命</a:t>
                      </a:r>
                      <a:endParaRPr kumimoji="1" lang="ja-JP" altLang="en-US" sz="1400" b="0" dirty="0">
                        <a:solidFill>
                          <a:schemeClr val="tx1"/>
                        </a:solidFill>
                        <a:latin typeface="小塚ゴシック Pro R" panose="020B0400000000000000" pitchFamily="34" charset="-128"/>
                        <a:ea typeface="小塚ゴシック Pro R" panose="020B0400000000000000" pitchFamily="34" charset="-128"/>
                      </a:endParaRPr>
                    </a:p>
                  </a:txBody>
                  <a:tcPr marL="71826" marR="71826" marT="35913" marB="3591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1296">
                <a:tc>
                  <a:txBody>
                    <a:bodyPr/>
                    <a:lstStyle/>
                    <a:p>
                      <a:pPr algn="ctr"/>
                      <a:r>
                        <a:rPr kumimoji="1" lang="ja-JP" altLang="en-US" sz="1400" dirty="0" smtClean="0">
                          <a:latin typeface="小塚ゴシック Pro R" panose="020B0400000000000000" pitchFamily="34" charset="-128"/>
                          <a:ea typeface="小塚ゴシック Pro R" panose="020B0400000000000000" pitchFamily="34" charset="-128"/>
                        </a:rPr>
                        <a:t>放電</a:t>
                      </a:r>
                      <a:endParaRPr kumimoji="1" lang="ja-JP" altLang="en-US" sz="1400" dirty="0">
                        <a:latin typeface="小塚ゴシック Pro R" panose="020B0400000000000000" pitchFamily="34" charset="-128"/>
                        <a:ea typeface="小塚ゴシック Pro R" panose="020B0400000000000000" pitchFamily="34" charset="-128"/>
                      </a:endParaRPr>
                    </a:p>
                  </a:txBody>
                  <a:tcPr marL="71826" marR="71826" marT="35913" marB="359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400" dirty="0" smtClean="0">
                          <a:solidFill>
                            <a:srgbClr val="FF0000"/>
                          </a:solidFill>
                        </a:rPr>
                        <a:t>×</a:t>
                      </a:r>
                      <a:endParaRPr kumimoji="1" lang="ja-JP" altLang="en-US" sz="1400" dirty="0">
                        <a:solidFill>
                          <a:srgbClr val="FF0000"/>
                        </a:solidFill>
                      </a:endParaRPr>
                    </a:p>
                  </a:txBody>
                  <a:tcPr marL="71826" marR="71826" marT="35913" marB="359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400" dirty="0" smtClean="0">
                          <a:solidFill>
                            <a:srgbClr val="0070C0"/>
                          </a:solidFill>
                        </a:rPr>
                        <a:t>〇</a:t>
                      </a:r>
                      <a:endParaRPr kumimoji="1" lang="ja-JP" altLang="en-US" sz="1400" dirty="0">
                        <a:solidFill>
                          <a:srgbClr val="0070C0"/>
                        </a:solidFill>
                      </a:endParaRPr>
                    </a:p>
                  </a:txBody>
                  <a:tcPr marL="71826" marR="71826" marT="35913" marB="359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1296">
                <a:tc>
                  <a:txBody>
                    <a:bodyPr/>
                    <a:lstStyle/>
                    <a:p>
                      <a:pPr algn="ctr"/>
                      <a:r>
                        <a:rPr kumimoji="1" lang="ja-JP" altLang="en-US" sz="1400" dirty="0" smtClean="0">
                          <a:latin typeface="小塚ゴシック Pro R" panose="020B0400000000000000" pitchFamily="34" charset="-128"/>
                          <a:ea typeface="小塚ゴシック Pro R" panose="020B0400000000000000" pitchFamily="34" charset="-128"/>
                        </a:rPr>
                        <a:t>レーザーアブレーション</a:t>
                      </a:r>
                      <a:endParaRPr kumimoji="1" lang="ja-JP" altLang="en-US" sz="1400" dirty="0">
                        <a:latin typeface="小塚ゴシック Pro R" panose="020B0400000000000000" pitchFamily="34" charset="-128"/>
                        <a:ea typeface="小塚ゴシック Pro R" panose="020B0400000000000000" pitchFamily="34" charset="-128"/>
                      </a:endParaRPr>
                    </a:p>
                  </a:txBody>
                  <a:tcPr marL="71826" marR="71826" marT="35913" marB="359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400" dirty="0" smtClean="0">
                          <a:solidFill>
                            <a:srgbClr val="FF0000"/>
                          </a:solidFill>
                        </a:rPr>
                        <a:t>×</a:t>
                      </a:r>
                      <a:endParaRPr kumimoji="1" lang="ja-JP" altLang="en-US" sz="1400" dirty="0">
                        <a:solidFill>
                          <a:srgbClr val="FF0000"/>
                        </a:solidFill>
                      </a:endParaRPr>
                    </a:p>
                  </a:txBody>
                  <a:tcPr marL="71826" marR="71826" marT="35913" marB="359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400" dirty="0" smtClean="0">
                          <a:solidFill>
                            <a:srgbClr val="FF0000"/>
                          </a:solidFill>
                        </a:rPr>
                        <a:t>×</a:t>
                      </a:r>
                      <a:endParaRPr kumimoji="1" lang="ja-JP" altLang="en-US" sz="1400" dirty="0">
                        <a:solidFill>
                          <a:srgbClr val="FF0000"/>
                        </a:solidFill>
                      </a:endParaRPr>
                    </a:p>
                  </a:txBody>
                  <a:tcPr marL="71826" marR="71826" marT="35913" marB="359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1296">
                <a:tc>
                  <a:txBody>
                    <a:bodyPr/>
                    <a:lstStyle/>
                    <a:p>
                      <a:pPr algn="ctr"/>
                      <a:r>
                        <a:rPr kumimoji="1" lang="ja-JP" altLang="en-US" sz="1400" dirty="0" smtClean="0">
                          <a:latin typeface="小塚ゴシック Pro R" panose="020B0400000000000000" pitchFamily="34" charset="-128"/>
                          <a:ea typeface="小塚ゴシック Pro R" panose="020B0400000000000000" pitchFamily="34" charset="-128"/>
                        </a:rPr>
                        <a:t>衝撃波</a:t>
                      </a:r>
                      <a:endParaRPr kumimoji="1" lang="ja-JP" altLang="en-US" sz="1400" dirty="0">
                        <a:latin typeface="小塚ゴシック Pro R" panose="020B0400000000000000" pitchFamily="34" charset="-128"/>
                        <a:ea typeface="小塚ゴシック Pro R" panose="020B0400000000000000" pitchFamily="34" charset="-128"/>
                      </a:endParaRPr>
                    </a:p>
                  </a:txBody>
                  <a:tcPr marL="71826" marR="71826" marT="35913" marB="359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ja-JP" altLang="en-US" sz="1400" dirty="0" smtClean="0">
                          <a:solidFill>
                            <a:srgbClr val="0070C0"/>
                          </a:solidFill>
                        </a:rPr>
                        <a:t>〇</a:t>
                      </a:r>
                      <a:endParaRPr kumimoji="1" lang="ja-JP" altLang="en-US" sz="1400" dirty="0">
                        <a:solidFill>
                          <a:srgbClr val="0070C0"/>
                        </a:solidFill>
                      </a:endParaRPr>
                    </a:p>
                  </a:txBody>
                  <a:tcPr marL="71826" marR="71826" marT="35913" marB="359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ja-JP" altLang="en-US" sz="1400" dirty="0" smtClean="0">
                          <a:solidFill>
                            <a:srgbClr val="0070C0"/>
                          </a:solidFill>
                        </a:rPr>
                        <a:t>〇</a:t>
                      </a:r>
                      <a:endParaRPr kumimoji="1" lang="ja-JP" altLang="en-US" sz="1400" dirty="0">
                        <a:solidFill>
                          <a:srgbClr val="0070C0"/>
                        </a:solidFill>
                      </a:endParaRPr>
                    </a:p>
                  </a:txBody>
                  <a:tcPr marL="71826" marR="71826" marT="35913" marB="359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bl>
          </a:graphicData>
        </a:graphic>
      </p:graphicFrame>
    </p:spTree>
    <p:extLst>
      <p:ext uri="{BB962C8B-B14F-4D97-AF65-F5344CB8AC3E}">
        <p14:creationId xmlns:p14="http://schemas.microsoft.com/office/powerpoint/2010/main" val="3579095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9134" y="224287"/>
            <a:ext cx="10515600" cy="655608"/>
          </a:xfrm>
        </p:spPr>
        <p:txBody>
          <a:bodyPr>
            <a:normAutofit/>
          </a:bodyPr>
          <a:lstStyle/>
          <a:p>
            <a:r>
              <a:rPr lang="ja-JP" altLang="en-US" sz="3200" dirty="0">
                <a:latin typeface="小塚ゴシック Pr6N R" panose="020B0400000000000000" pitchFamily="34" charset="-128"/>
                <a:ea typeface="小塚ゴシック Pr6N R" panose="020B0400000000000000" pitchFamily="34" charset="-128"/>
              </a:rPr>
              <a:t>過去</a:t>
            </a:r>
            <a:r>
              <a:rPr lang="ja-JP" altLang="en-US" sz="3200" dirty="0" smtClean="0">
                <a:latin typeface="小塚ゴシック Pr6N R" panose="020B0400000000000000" pitchFamily="34" charset="-128"/>
                <a:ea typeface="小塚ゴシック Pr6N R" panose="020B0400000000000000" pitchFamily="34" charset="-128"/>
              </a:rPr>
              <a:t>に用いていた</a:t>
            </a:r>
            <a:r>
              <a:rPr kumimoji="1" lang="ja-JP" altLang="en-US" sz="3200" dirty="0" smtClean="0">
                <a:latin typeface="小塚ゴシック Pr6N R" panose="020B0400000000000000" pitchFamily="34" charset="-128"/>
                <a:ea typeface="小塚ゴシック Pr6N R" panose="020B0400000000000000" pitchFamily="34" charset="-128"/>
              </a:rPr>
              <a:t>エネルギー測定法</a:t>
            </a:r>
            <a:endParaRPr kumimoji="1" lang="ja-JP" altLang="en-US" sz="3200" dirty="0">
              <a:latin typeface="小塚ゴシック Pr6N R" panose="020B0400000000000000" pitchFamily="34" charset="-128"/>
              <a:ea typeface="小塚ゴシック Pr6N R" panose="020B0400000000000000" pitchFamily="34" charset="-128"/>
            </a:endParaRPr>
          </a:p>
        </p:txBody>
      </p:sp>
      <p:sp>
        <p:nvSpPr>
          <p:cNvPr id="3" name="コンテンツ プレースホルダー 2"/>
          <p:cNvSpPr>
            <a:spLocks noGrp="1"/>
          </p:cNvSpPr>
          <p:nvPr>
            <p:ph idx="1"/>
          </p:nvPr>
        </p:nvSpPr>
        <p:spPr>
          <a:xfrm>
            <a:off x="189519" y="948906"/>
            <a:ext cx="11257734" cy="5788324"/>
          </a:xfrm>
        </p:spPr>
        <p:txBody>
          <a:bodyPr>
            <a:normAutofit/>
          </a:bodyPr>
          <a:lstStyle/>
          <a:p>
            <a:pPr marL="0" indent="0">
              <a:buNone/>
            </a:pPr>
            <a:r>
              <a:rPr lang="ja-JP" altLang="en-US" sz="2000" dirty="0" smtClean="0">
                <a:latin typeface="小塚ゴシック Pr6N R" panose="020B0400000000000000" pitchFamily="34" charset="-128"/>
                <a:ea typeface="小塚ゴシック Pr6N R" panose="020B0400000000000000" pitchFamily="34" charset="-128"/>
              </a:rPr>
              <a:t>測定原理：半導体検出器に重イオンビームを入射すると</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重イオンビームのエネルギーに比例した数の電子</a:t>
            </a:r>
            <a:r>
              <a:rPr lang="en-US" altLang="ja-JP" sz="2000" dirty="0" smtClean="0">
                <a:latin typeface="小塚ゴシック Pr6N R" panose="020B0400000000000000" pitchFamily="34" charset="-128"/>
                <a:ea typeface="小塚ゴシック Pr6N R" panose="020B0400000000000000" pitchFamily="34" charset="-128"/>
              </a:rPr>
              <a:t>-</a:t>
            </a:r>
            <a:r>
              <a:rPr lang="ja-JP" altLang="en-US" sz="2000" dirty="0" smtClean="0">
                <a:latin typeface="小塚ゴシック Pr6N R" panose="020B0400000000000000" pitchFamily="34" charset="-128"/>
                <a:ea typeface="小塚ゴシック Pr6N R" panose="020B0400000000000000" pitchFamily="34" charset="-128"/>
              </a:rPr>
              <a:t>ホール対を生成する</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このとき発生した電荷量を電荷敏感型増幅器を介して測定し、</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入射イオンビームのエネルギーを検出して</a:t>
            </a:r>
            <a:r>
              <a:rPr lang="ja-JP" altLang="en-US" sz="2000" dirty="0" smtClean="0">
                <a:latin typeface="小塚ゴシック Pr6N R" panose="020B0400000000000000" pitchFamily="34" charset="-128"/>
                <a:ea typeface="小塚ゴシック Pr6N R" panose="020B0400000000000000" pitchFamily="34" charset="-128"/>
              </a:rPr>
              <a:t>いた</a:t>
            </a: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endParaRPr lang="en-US" altLang="ja-JP" sz="2000" dirty="0">
              <a:latin typeface="小塚ゴシック Pr6N R" panose="020B0400000000000000" pitchFamily="34" charset="-128"/>
              <a:ea typeface="小塚ゴシック Pr6N R" panose="020B0400000000000000" pitchFamily="34" charset="-128"/>
            </a:endParaRP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長所：検出効率が</a:t>
            </a:r>
            <a:r>
              <a:rPr lang="en-US" altLang="ja-JP" sz="2000" dirty="0" smtClean="0">
                <a:latin typeface="小塚ゴシック Pr6N R" panose="020B0400000000000000" pitchFamily="34" charset="-128"/>
                <a:ea typeface="小塚ゴシック Pr6N R" panose="020B0400000000000000" pitchFamily="34" charset="-128"/>
              </a:rPr>
              <a:t>100%</a:t>
            </a:r>
          </a:p>
          <a:p>
            <a:pPr marL="0" indent="0">
              <a:buNone/>
            </a:pPr>
            <a:r>
              <a:rPr lang="ja-JP" altLang="en-US" sz="2000" dirty="0" smtClean="0">
                <a:latin typeface="小塚ゴシック Pr6N R" panose="020B0400000000000000" pitchFamily="34" charset="-128"/>
                <a:ea typeface="小塚ゴシック Pr6N R" panose="020B0400000000000000" pitchFamily="34" charset="-128"/>
              </a:rPr>
              <a:t>短所：エネルギー分解能</a:t>
            </a:r>
            <a:r>
              <a:rPr lang="ja-JP" altLang="en-US" sz="2000" dirty="0" smtClean="0">
                <a:latin typeface="小塚ゴシック Pr6N R" panose="020B0400000000000000" pitchFamily="34" charset="-128"/>
                <a:ea typeface="小塚ゴシック Pr6N R" panose="020B0400000000000000" pitchFamily="34" charset="-128"/>
              </a:rPr>
              <a:t>が</a:t>
            </a:r>
            <a:r>
              <a:rPr lang="en-US" altLang="ja-JP" sz="2000" dirty="0" smtClean="0">
                <a:latin typeface="小塚ゴシック Pr6N R" panose="020B0400000000000000" pitchFamily="34" charset="-128"/>
                <a:ea typeface="小塚ゴシック Pr6N R" panose="020B0400000000000000" pitchFamily="34" charset="-128"/>
              </a:rPr>
              <a:t>ΔE/E</a:t>
            </a:r>
            <a:r>
              <a:rPr lang="en-US" altLang="ja-JP" sz="2000" dirty="0" smtClean="0">
                <a:latin typeface="小塚ゴシック Pr6N R" panose="020B0400000000000000" pitchFamily="34" charset="-128"/>
                <a:ea typeface="小塚ゴシック Pr6N R" panose="020B0400000000000000" pitchFamily="34" charset="-128"/>
              </a:rPr>
              <a:t>=~20%</a:t>
            </a:r>
            <a:r>
              <a:rPr lang="ja-JP" altLang="en-US" sz="2000" dirty="0" smtClean="0">
                <a:latin typeface="小塚ゴシック Pr6N R" panose="020B0400000000000000" pitchFamily="34" charset="-128"/>
                <a:ea typeface="小塚ゴシック Pr6N R" panose="020B0400000000000000" pitchFamily="34" charset="-128"/>
              </a:rPr>
              <a:t>と低い</a:t>
            </a:r>
            <a:r>
              <a:rPr lang="en-US" altLang="ja-JP" sz="2000" dirty="0" smtClean="0">
                <a:latin typeface="小塚ゴシック Pr6N R" panose="020B0400000000000000" pitchFamily="34" charset="-128"/>
                <a:ea typeface="小塚ゴシック Pr6N R" panose="020B0400000000000000" pitchFamily="34" charset="-128"/>
              </a:rPr>
              <a:t>[1]</a:t>
            </a:r>
            <a:r>
              <a:rPr lang="en-US" altLang="ja-JP" sz="2000" dirty="0" smtClean="0">
                <a:latin typeface="小塚ゴシック Pr6N R" panose="020B0400000000000000" pitchFamily="34" charset="-128"/>
                <a:ea typeface="小塚ゴシック Pr6N R" panose="020B0400000000000000" pitchFamily="34" charset="-128"/>
              </a:rPr>
              <a:t> </a:t>
            </a:r>
            <a:endParaRPr lang="en-US" altLang="ja-JP" sz="2000" dirty="0" smtClean="0">
              <a:latin typeface="小塚ゴシック Pr6N R" panose="020B0400000000000000" pitchFamily="34" charset="-128"/>
              <a:ea typeface="小塚ゴシック Pr6N R" panose="020B0400000000000000" pitchFamily="34"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373" y="3008774"/>
            <a:ext cx="8936171" cy="2583532"/>
          </a:xfrm>
          <a:prstGeom prst="rect">
            <a:avLst/>
          </a:prstGeom>
        </p:spPr>
      </p:pic>
      <p:sp>
        <p:nvSpPr>
          <p:cNvPr id="6" name="正方形/長方形 5"/>
          <p:cNvSpPr/>
          <p:nvPr/>
        </p:nvSpPr>
        <p:spPr>
          <a:xfrm>
            <a:off x="7824186" y="6214010"/>
            <a:ext cx="4862004" cy="523220"/>
          </a:xfrm>
          <a:prstGeom prst="rect">
            <a:avLst/>
          </a:prstGeom>
        </p:spPr>
        <p:txBody>
          <a:bodyPr wrap="square">
            <a:spAutoFit/>
          </a:bodyPr>
          <a:lstStyle/>
          <a:p>
            <a:r>
              <a:rPr lang="en-US" altLang="ja-JP" sz="1400" dirty="0" smtClean="0">
                <a:latin typeface="小塚ゴシック Pro R" panose="020B0400000000000000" pitchFamily="34" charset="-128"/>
                <a:ea typeface="小塚ゴシック Pro R" panose="020B0400000000000000" pitchFamily="34" charset="-128"/>
              </a:rPr>
              <a:t>[1]</a:t>
            </a:r>
            <a:r>
              <a:rPr lang="ja-JP" altLang="en-US" sz="1400" dirty="0" smtClean="0">
                <a:latin typeface="小塚ゴシック Pro R" panose="020B0400000000000000" pitchFamily="34" charset="-128"/>
                <a:ea typeface="小塚ゴシック Pro R" panose="020B0400000000000000" pitchFamily="34" charset="-128"/>
              </a:rPr>
              <a:t>2008 </a:t>
            </a:r>
            <a:r>
              <a:rPr lang="ja-JP" altLang="en-US" sz="1400" dirty="0">
                <a:latin typeface="小塚ゴシック Pro R" panose="020B0400000000000000" pitchFamily="34" charset="-128"/>
                <a:ea typeface="小塚ゴシック Pro R" panose="020B0400000000000000" pitchFamily="34" charset="-128"/>
              </a:rPr>
              <a:t>Nishinomiya 衝撃波生成解離水素標的中</a:t>
            </a:r>
            <a:r>
              <a:rPr lang="ja-JP" altLang="en-US" sz="1400" dirty="0" smtClean="0">
                <a:latin typeface="小塚ゴシック Pro R" panose="020B0400000000000000" pitchFamily="34" charset="-128"/>
                <a:ea typeface="小塚ゴシック Pro R" panose="020B0400000000000000" pitchFamily="34" charset="-128"/>
              </a:rPr>
              <a:t>の</a:t>
            </a:r>
            <a:endParaRPr lang="en-US" altLang="ja-JP" sz="1400" dirty="0" smtClean="0">
              <a:latin typeface="小塚ゴシック Pro R" panose="020B0400000000000000" pitchFamily="34" charset="-128"/>
              <a:ea typeface="小塚ゴシック Pro R" panose="020B0400000000000000" pitchFamily="34" charset="-128"/>
            </a:endParaRPr>
          </a:p>
          <a:p>
            <a:r>
              <a:rPr lang="ja-JP" altLang="en-US" sz="1400" dirty="0" smtClean="0">
                <a:latin typeface="小塚ゴシック Pro R" panose="020B0400000000000000" pitchFamily="34" charset="-128"/>
                <a:ea typeface="小塚ゴシック Pro R" panose="020B0400000000000000" pitchFamily="34" charset="-128"/>
              </a:rPr>
              <a:t>低速</a:t>
            </a:r>
            <a:r>
              <a:rPr lang="ja-JP" altLang="en-US" sz="1400" dirty="0">
                <a:latin typeface="小塚ゴシック Pro R" panose="020B0400000000000000" pitchFamily="34" charset="-128"/>
                <a:ea typeface="小塚ゴシック Pro R" panose="020B0400000000000000" pitchFamily="34" charset="-128"/>
              </a:rPr>
              <a:t>重イオンビームのエネルギー損失測定装置実験</a:t>
            </a:r>
          </a:p>
        </p:txBody>
      </p:sp>
    </p:spTree>
    <p:extLst>
      <p:ext uri="{BB962C8B-B14F-4D97-AF65-F5344CB8AC3E}">
        <p14:creationId xmlns:p14="http://schemas.microsoft.com/office/powerpoint/2010/main" val="3598751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p:cNvSpPr txBox="1">
            <a:spLocks/>
          </p:cNvSpPr>
          <p:nvPr/>
        </p:nvSpPr>
        <p:spPr>
          <a:xfrm>
            <a:off x="2491409" y="4822550"/>
            <a:ext cx="9182100" cy="846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dirty="0"/>
          </a:p>
        </p:txBody>
      </p:sp>
      <p:sp>
        <p:nvSpPr>
          <p:cNvPr id="7" name="コンテンツ プレースホルダー 2"/>
          <p:cNvSpPr txBox="1">
            <a:spLocks/>
          </p:cNvSpPr>
          <p:nvPr/>
        </p:nvSpPr>
        <p:spPr>
          <a:xfrm>
            <a:off x="77638" y="107503"/>
            <a:ext cx="11933207" cy="6526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50000"/>
              </a:lnSpc>
              <a:buNone/>
            </a:pPr>
            <a:r>
              <a:rPr lang="ja-JP" altLang="en-US" dirty="0" smtClean="0">
                <a:latin typeface="小塚ゴシック Pr6N R" panose="020B0400000000000000" pitchFamily="34" charset="-128"/>
                <a:ea typeface="小塚ゴシック Pr6N R" panose="020B0400000000000000" pitchFamily="34" charset="-128"/>
              </a:rPr>
              <a:t>阻止</a:t>
            </a:r>
            <a:r>
              <a:rPr lang="ja-JP" altLang="en-US" dirty="0">
                <a:latin typeface="小塚ゴシック Pr6N R" panose="020B0400000000000000" pitchFamily="34" charset="-128"/>
                <a:ea typeface="小塚ゴシック Pr6N R" panose="020B0400000000000000" pitchFamily="34" charset="-128"/>
              </a:rPr>
              <a:t>能</a:t>
            </a:r>
            <a:r>
              <a:rPr lang="ja-JP" altLang="en-US" dirty="0" smtClean="0">
                <a:latin typeface="小塚ゴシック Pr6N R" panose="020B0400000000000000" pitchFamily="34" charset="-128"/>
                <a:ea typeface="小塚ゴシック Pr6N R" panose="020B0400000000000000" pitchFamily="34" charset="-128"/>
              </a:rPr>
              <a:t>の</a:t>
            </a:r>
            <a:r>
              <a:rPr lang="ja-JP" altLang="en-US" dirty="0">
                <a:latin typeface="小塚ゴシック Pr6N R" panose="020B0400000000000000" pitchFamily="34" charset="-128"/>
                <a:ea typeface="小塚ゴシック Pr6N R" panose="020B0400000000000000" pitchFamily="34" charset="-128"/>
              </a:rPr>
              <a:t>測定</a:t>
            </a:r>
            <a:r>
              <a:rPr lang="ja-JP" altLang="en-US" dirty="0" smtClean="0">
                <a:latin typeface="小塚ゴシック Pr6N R" panose="020B0400000000000000" pitchFamily="34" charset="-128"/>
                <a:ea typeface="小塚ゴシック Pr6N R" panose="020B0400000000000000" pitchFamily="34" charset="-128"/>
              </a:rPr>
              <a:t>結果</a:t>
            </a:r>
            <a:endParaRPr lang="en-US" altLang="ja-JP"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1900" dirty="0">
              <a:latin typeface="小塚ゴシック Pr6N R" panose="020B0400000000000000" pitchFamily="34" charset="-128"/>
              <a:ea typeface="小塚ゴシック Pr6N R" panose="020B0400000000000000" pitchFamily="34" charset="-128"/>
            </a:endParaRPr>
          </a:p>
          <a:p>
            <a:pPr marL="0" indent="0">
              <a:lnSpc>
                <a:spcPct val="150000"/>
              </a:lnSpc>
              <a:buNone/>
            </a:pPr>
            <a:r>
              <a:rPr lang="ja-JP" altLang="en-US" sz="1900" dirty="0" smtClean="0">
                <a:latin typeface="小塚ゴシック Pr6N R" panose="020B0400000000000000" pitchFamily="34" charset="-128"/>
                <a:ea typeface="小塚ゴシック Pr6N R" panose="020B0400000000000000" pitchFamily="34" charset="-128"/>
              </a:rPr>
              <a:t>解離水素の阻止能を評価するためには</a:t>
            </a:r>
            <a:r>
              <a:rPr lang="ja-JP" altLang="en-US" sz="1900" dirty="0" smtClean="0">
                <a:latin typeface="小塚ゴシック Pr6N R" panose="020B0400000000000000" pitchFamily="34" charset="-128"/>
                <a:ea typeface="小塚ゴシック Pr6N R" panose="020B0400000000000000" pitchFamily="34" charset="-128"/>
              </a:rPr>
              <a:t>より高分解</a:t>
            </a:r>
            <a:r>
              <a:rPr lang="ja-JP" altLang="en-US" sz="1900" dirty="0" smtClean="0">
                <a:latin typeface="小塚ゴシック Pr6N R" panose="020B0400000000000000" pitchFamily="34" charset="-128"/>
                <a:ea typeface="小塚ゴシック Pr6N R" panose="020B0400000000000000" pitchFamily="34" charset="-128"/>
              </a:rPr>
              <a:t>能を有するエネルギー検出器の開発が</a:t>
            </a:r>
            <a:r>
              <a:rPr lang="ja-JP" altLang="en-US" sz="1900" dirty="0" smtClean="0">
                <a:latin typeface="小塚ゴシック Pr6N R" panose="020B0400000000000000" pitchFamily="34" charset="-128"/>
                <a:ea typeface="小塚ゴシック Pr6N R" panose="020B0400000000000000" pitchFamily="34" charset="-128"/>
              </a:rPr>
              <a:t>望まれる</a:t>
            </a:r>
            <a:endParaRPr lang="en-US" altLang="ja-JP"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r>
              <a:rPr lang="ja-JP" altLang="en-US" sz="3200" dirty="0" smtClean="0">
                <a:latin typeface="小塚ゴシック Pr6N R" panose="020B0400000000000000" pitchFamily="34" charset="-128"/>
                <a:ea typeface="小塚ゴシック Pr6N R" panose="020B0400000000000000" pitchFamily="34" charset="-128"/>
              </a:rPr>
              <a:t>研究の目的</a:t>
            </a:r>
            <a:endParaRPr lang="en-US" altLang="ja-JP" sz="3200" dirty="0" smtClean="0">
              <a:latin typeface="小塚ゴシック Pr6N R" panose="020B0400000000000000" pitchFamily="34" charset="-128"/>
              <a:ea typeface="小塚ゴシック Pr6N R" panose="020B0400000000000000" pitchFamily="34" charset="-128"/>
            </a:endParaRPr>
          </a:p>
          <a:p>
            <a:pPr marL="0" indent="0">
              <a:lnSpc>
                <a:spcPct val="100000"/>
              </a:lnSpc>
              <a:buNone/>
            </a:pPr>
            <a:r>
              <a:rPr lang="ja-JP" altLang="en-US" sz="2000" dirty="0" smtClean="0">
                <a:latin typeface="小塚ゴシック Pr6N R" panose="020B0400000000000000" pitchFamily="34" charset="-128"/>
                <a:ea typeface="小塚ゴシック Pr6N R" panose="020B0400000000000000" pitchFamily="34" charset="-128"/>
              </a:rPr>
              <a:t>解離</a:t>
            </a:r>
            <a:r>
              <a:rPr lang="ja-JP" altLang="en-US" sz="2000" dirty="0" smtClean="0">
                <a:latin typeface="小塚ゴシック Pr6N R" panose="020B0400000000000000" pitchFamily="34" charset="-128"/>
                <a:ea typeface="小塚ゴシック Pr6N R" panose="020B0400000000000000" pitchFamily="34" charset="-128"/>
              </a:rPr>
              <a:t>水素を標的とした低速重イオンビームに対する阻止能を測定するために</a:t>
            </a:r>
            <a:endParaRPr lang="en-US" altLang="ja-JP" sz="2000" dirty="0" smtClean="0">
              <a:latin typeface="小塚ゴシック Pr6N R" panose="020B0400000000000000" pitchFamily="34" charset="-128"/>
              <a:ea typeface="小塚ゴシック Pr6N R" panose="020B0400000000000000" pitchFamily="34" charset="-128"/>
            </a:endParaRPr>
          </a:p>
          <a:p>
            <a:pPr marL="0" indent="0">
              <a:lnSpc>
                <a:spcPct val="100000"/>
              </a:lnSpc>
              <a:buNone/>
            </a:pPr>
            <a:r>
              <a:rPr lang="ja-JP" altLang="en-US" sz="2000" dirty="0" smtClean="0">
                <a:latin typeface="小塚ゴシック Pr6N R" panose="020B0400000000000000" pitchFamily="34" charset="-128"/>
                <a:ea typeface="小塚ゴシック Pr6N R" panose="020B0400000000000000" pitchFamily="34" charset="-128"/>
              </a:rPr>
              <a:t>十分なエネルギー</a:t>
            </a:r>
            <a:r>
              <a:rPr lang="ja-JP" altLang="en-US" sz="2000" dirty="0">
                <a:latin typeface="小塚ゴシック Pr6N R" panose="020B0400000000000000" pitchFamily="34" charset="-128"/>
                <a:ea typeface="小塚ゴシック Pr6N R" panose="020B0400000000000000" pitchFamily="34" charset="-128"/>
              </a:rPr>
              <a:t>分解</a:t>
            </a:r>
            <a:r>
              <a:rPr lang="ja-JP" altLang="en-US" sz="2000" dirty="0" smtClean="0">
                <a:latin typeface="小塚ゴシック Pr6N R" panose="020B0400000000000000" pitchFamily="34" charset="-128"/>
                <a:ea typeface="小塚ゴシック Pr6N R" panose="020B0400000000000000" pitchFamily="34" charset="-128"/>
              </a:rPr>
              <a:t>能（</a:t>
            </a:r>
            <a:r>
              <a:rPr lang="en-US" altLang="ja-JP" sz="2000" dirty="0" smtClean="0">
                <a:latin typeface="小塚ゴシック Pr6N R" panose="020B0400000000000000" pitchFamily="34" charset="-128"/>
                <a:ea typeface="小塚ゴシック Pr6N R" panose="020B0400000000000000" pitchFamily="34" charset="-128"/>
              </a:rPr>
              <a:t>ΔE/E=1%</a:t>
            </a:r>
            <a:r>
              <a:rPr lang="ja-JP" altLang="en-US" sz="2000" dirty="0" smtClean="0">
                <a:latin typeface="小塚ゴシック Pr6N R" panose="020B0400000000000000" pitchFamily="34" charset="-128"/>
                <a:ea typeface="小塚ゴシック Pr6N R" panose="020B0400000000000000" pitchFamily="34" charset="-128"/>
              </a:rPr>
              <a:t>）を有する磁気</a:t>
            </a:r>
            <a:r>
              <a:rPr lang="ja-JP" altLang="en-US" sz="2000" dirty="0">
                <a:latin typeface="小塚ゴシック Pr6N R" panose="020B0400000000000000" pitchFamily="34" charset="-128"/>
                <a:ea typeface="小塚ゴシック Pr6N R" panose="020B0400000000000000" pitchFamily="34" charset="-128"/>
              </a:rPr>
              <a:t>スペクトロメーターを開発する</a:t>
            </a:r>
            <a:endParaRPr lang="en-US" altLang="ja-JP" sz="2000" dirty="0">
              <a:latin typeface="小塚ゴシック Pr6N R" panose="020B0400000000000000" pitchFamily="34" charset="-128"/>
              <a:ea typeface="小塚ゴシック Pr6N R" panose="020B0400000000000000" pitchFamily="34" charset="-128"/>
            </a:endParaRPr>
          </a:p>
          <a:p>
            <a:pPr marL="0" indent="0">
              <a:lnSpc>
                <a:spcPct val="100000"/>
              </a:lnSpc>
              <a:buNone/>
            </a:pPr>
            <a:endParaRPr lang="en-US" altLang="ja-JP" sz="2400" dirty="0" smtClean="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ja-JP" altLang="en-US" sz="2400" dirty="0"/>
          </a:p>
          <a:p>
            <a:pPr marL="0" indent="0">
              <a:lnSpc>
                <a:spcPct val="150000"/>
              </a:lnSpc>
              <a:buFont typeface="Arial" panose="020B0604020202020204" pitchFamily="34" charset="0"/>
              <a:buNone/>
            </a:pPr>
            <a:endParaRPr lang="ja-JP" altLang="en-US" sz="2400" dirty="0"/>
          </a:p>
        </p:txBody>
      </p:sp>
      <p:sp>
        <p:nvSpPr>
          <p:cNvPr id="8" name="コンテンツ プレースホルダー 2"/>
          <p:cNvSpPr txBox="1">
            <a:spLocks/>
          </p:cNvSpPr>
          <p:nvPr/>
        </p:nvSpPr>
        <p:spPr>
          <a:xfrm>
            <a:off x="537955" y="3289034"/>
            <a:ext cx="10972800" cy="498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774" y="697327"/>
            <a:ext cx="4233199" cy="309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457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コンテンツ プレースホルダー 4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602" y="381441"/>
            <a:ext cx="10426050" cy="6476559"/>
          </a:xfrm>
        </p:spPr>
      </p:pic>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02" y="381441"/>
            <a:ext cx="10426050" cy="6476559"/>
          </a:xfrm>
          <a:prstGeom prst="rect">
            <a:avLst/>
          </a:prstGeom>
        </p:spPr>
      </p:pic>
      <p:pic>
        <p:nvPicPr>
          <p:cNvPr id="42" name="図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602" y="335672"/>
            <a:ext cx="10426050" cy="6522328"/>
          </a:xfrm>
          <a:prstGeom prst="rect">
            <a:avLst/>
          </a:prstGeom>
        </p:spPr>
      </p:pic>
      <p:sp>
        <p:nvSpPr>
          <p:cNvPr id="2" name="タイトル 1"/>
          <p:cNvSpPr>
            <a:spLocks noGrp="1"/>
          </p:cNvSpPr>
          <p:nvPr>
            <p:ph type="title"/>
          </p:nvPr>
        </p:nvSpPr>
        <p:spPr>
          <a:xfrm>
            <a:off x="6907446" y="3460491"/>
            <a:ext cx="2022871" cy="509255"/>
          </a:xfrm>
        </p:spPr>
        <p:txBody>
          <a:bodyPr>
            <a:noAutofit/>
          </a:bodyPr>
          <a:lstStyle/>
          <a:p>
            <a:r>
              <a:rPr kumimoji="1" lang="ja-JP" altLang="en-US" sz="1800" dirty="0" smtClean="0">
                <a:latin typeface="小塚ゴシック Pr6N R" panose="020B0400000000000000" pitchFamily="34" charset="-128"/>
                <a:ea typeface="小塚ゴシック Pr6N R" panose="020B0400000000000000" pitchFamily="34" charset="-128"/>
              </a:rPr>
              <a:t>実験の</a:t>
            </a:r>
            <a:r>
              <a:rPr lang="ja-JP" altLang="en-US" sz="1800" dirty="0">
                <a:latin typeface="小塚ゴシック Pr6N R" panose="020B0400000000000000" pitchFamily="34" charset="-128"/>
                <a:ea typeface="小塚ゴシック Pr6N R" panose="020B0400000000000000" pitchFamily="34" charset="-128"/>
              </a:rPr>
              <a:t>全体</a:t>
            </a:r>
            <a:r>
              <a:rPr lang="ja-JP" altLang="en-US" sz="1800" dirty="0" smtClean="0">
                <a:latin typeface="小塚ゴシック Pr6N R" panose="020B0400000000000000" pitchFamily="34" charset="-128"/>
                <a:ea typeface="小塚ゴシック Pr6N R" panose="020B0400000000000000" pitchFamily="34" charset="-128"/>
              </a:rPr>
              <a:t>概略</a:t>
            </a:r>
            <a:r>
              <a:rPr kumimoji="1" lang="ja-JP" altLang="en-US" sz="1800" dirty="0" smtClean="0">
                <a:latin typeface="小塚ゴシック Pr6N R" panose="020B0400000000000000" pitchFamily="34" charset="-128"/>
                <a:ea typeface="小塚ゴシック Pr6N R" panose="020B0400000000000000" pitchFamily="34" charset="-128"/>
              </a:rPr>
              <a:t>図</a:t>
            </a:r>
            <a:endParaRPr kumimoji="1" lang="ja-JP" altLang="en-US" sz="1800" dirty="0">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38775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6773" y="227737"/>
            <a:ext cx="7703650" cy="445123"/>
          </a:xfrm>
        </p:spPr>
        <p:txBody>
          <a:bodyPr>
            <a:noAutofit/>
          </a:bodyPr>
          <a:lstStyle/>
          <a:p>
            <a:pPr marL="0" indent="0">
              <a:lnSpc>
                <a:spcPct val="100000"/>
              </a:lnSpc>
            </a:pPr>
            <a:r>
              <a:rPr lang="ja-JP" altLang="en-US" sz="2800" dirty="0">
                <a:latin typeface="小塚ゴシック Pr6N R" panose="020B0400000000000000" pitchFamily="34" charset="-128"/>
                <a:ea typeface="小塚ゴシック Pr6N R" panose="020B0400000000000000" pitchFamily="34" charset="-128"/>
              </a:rPr>
              <a:t>磁気スペクトロメーター</a:t>
            </a:r>
            <a:r>
              <a:rPr lang="ja-JP" altLang="en-US" sz="2800" dirty="0" smtClean="0">
                <a:latin typeface="小塚ゴシック Pr6N R" panose="020B0400000000000000" pitchFamily="34" charset="-128"/>
                <a:ea typeface="小塚ゴシック Pr6N R" panose="020B0400000000000000" pitchFamily="34" charset="-128"/>
              </a:rPr>
              <a:t>開発に</a:t>
            </a:r>
            <a:r>
              <a:rPr lang="ja-JP" altLang="en-US" sz="2800" dirty="0">
                <a:latin typeface="小塚ゴシック Pr6N R" panose="020B0400000000000000" pitchFamily="34" charset="-128"/>
                <a:ea typeface="小塚ゴシック Pr6N R" panose="020B0400000000000000" pitchFamily="34" charset="-128"/>
              </a:rPr>
              <a:t>おける必要</a:t>
            </a:r>
            <a:r>
              <a:rPr lang="ja-JP" altLang="en-US" sz="2800" dirty="0" smtClean="0">
                <a:latin typeface="小塚ゴシック Pr6N R" panose="020B0400000000000000" pitchFamily="34" charset="-128"/>
                <a:ea typeface="小塚ゴシック Pr6N R" panose="020B0400000000000000" pitchFamily="34" charset="-128"/>
              </a:rPr>
              <a:t>案件</a:t>
            </a:r>
            <a:endParaRPr kumimoji="1" lang="ja-JP" altLang="en-US" sz="2800" dirty="0"/>
          </a:p>
        </p:txBody>
      </p:sp>
      <p:sp>
        <p:nvSpPr>
          <p:cNvPr id="4" name="コンテンツ プレースホルダー 3"/>
          <p:cNvSpPr txBox="1">
            <a:spLocks noGrp="1"/>
          </p:cNvSpPr>
          <p:nvPr>
            <p:ph idx="1"/>
          </p:nvPr>
        </p:nvSpPr>
        <p:spPr>
          <a:xfrm>
            <a:off x="405180" y="1380227"/>
            <a:ext cx="10515600" cy="3172663"/>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nSpc>
                <a:spcPct val="100000"/>
              </a:lnSpc>
              <a:buFont typeface="Wingdings 2" pitchFamily="18" charset="2"/>
              <a:buNone/>
            </a:pPr>
            <a:r>
              <a:rPr lang="ja-JP" altLang="en-US" sz="2400" dirty="0" smtClean="0">
                <a:latin typeface="小塚ゴシック Pr6N R" panose="020B0400000000000000" pitchFamily="34" charset="-128"/>
                <a:ea typeface="小塚ゴシック Pr6N R" panose="020B0400000000000000" pitchFamily="34" charset="-128"/>
              </a:rPr>
              <a:t>磁気スペクトロメーター</a:t>
            </a:r>
            <a:r>
              <a:rPr lang="ja-JP" altLang="en-US" sz="2400" dirty="0" smtClean="0">
                <a:latin typeface="小塚ゴシック Pr6N R" panose="020B0400000000000000" pitchFamily="34" charset="-128"/>
                <a:ea typeface="小塚ゴシック Pr6N R" panose="020B0400000000000000" pitchFamily="34" charset="-128"/>
              </a:rPr>
              <a:t>開発に</a:t>
            </a:r>
            <a:r>
              <a:rPr lang="ja-JP" altLang="en-US" sz="2400" dirty="0" smtClean="0">
                <a:latin typeface="小塚ゴシック Pr6N R" panose="020B0400000000000000" pitchFamily="34" charset="-128"/>
                <a:ea typeface="小塚ゴシック Pr6N R" panose="020B0400000000000000" pitchFamily="34" charset="-128"/>
              </a:rPr>
              <a:t>おける必要案件</a:t>
            </a:r>
          </a:p>
          <a:p>
            <a:pPr marL="285750" indent="-285750">
              <a:lnSpc>
                <a:spcPct val="150000"/>
              </a:lnSpc>
              <a:buFont typeface="Arial" panose="020B0604020202020204" pitchFamily="34" charset="0"/>
              <a:buChar char="•"/>
            </a:pPr>
            <a:r>
              <a:rPr lang="ja-JP" altLang="en-US" sz="2000" dirty="0" smtClean="0">
                <a:latin typeface="小塚ゴシック Pr6N R" panose="020B0400000000000000" pitchFamily="34" charset="-128"/>
                <a:ea typeface="小塚ゴシック Pr6N R" panose="020B0400000000000000" pitchFamily="34" charset="-128"/>
              </a:rPr>
              <a:t>ビームラインの構築</a:t>
            </a:r>
            <a:endParaRPr lang="en-US" altLang="ja-JP" sz="2400" dirty="0" smtClean="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smtClean="0">
                <a:latin typeface="小塚ゴシック Pr6N R" panose="020B0400000000000000" pitchFamily="34" charset="-128"/>
                <a:ea typeface="小塚ゴシック Pr6N R" panose="020B0400000000000000" pitchFamily="34" charset="-128"/>
              </a:rPr>
              <a:t>真空を確保する</a:t>
            </a:r>
            <a:endParaRPr lang="en-US" altLang="ja-JP" sz="1800" dirty="0" smtClean="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smtClean="0">
                <a:latin typeface="小塚ゴシック Pr6N R" panose="020B0400000000000000" pitchFamily="34" charset="-128"/>
                <a:ea typeface="小塚ゴシック Pr6N R" panose="020B0400000000000000" pitchFamily="34" charset="-128"/>
              </a:rPr>
              <a:t>分析用磁石の電源、冷却水ラインのセッティングを行う</a:t>
            </a:r>
            <a:endParaRPr lang="en-US" altLang="ja-JP" sz="1800" dirty="0" smtClean="0">
              <a:latin typeface="小塚ゴシック Pr6N R" panose="020B0400000000000000" pitchFamily="34" charset="-128"/>
              <a:ea typeface="小塚ゴシック Pr6N R" panose="020B0400000000000000" pitchFamily="34" charset="-128"/>
            </a:endParaRPr>
          </a:p>
          <a:p>
            <a:pPr marL="285750" indent="-285750">
              <a:lnSpc>
                <a:spcPct val="150000"/>
              </a:lnSpc>
              <a:buFont typeface="Arial" panose="020B0604020202020204" pitchFamily="34" charset="0"/>
              <a:buChar char="•"/>
            </a:pPr>
            <a:r>
              <a:rPr lang="ja-JP" altLang="en-US" sz="2400" dirty="0" smtClean="0">
                <a:latin typeface="小塚ゴシック Pr6N R" panose="020B0400000000000000" pitchFamily="34" charset="-128"/>
                <a:ea typeface="小塚ゴシック Pr6N R" panose="020B0400000000000000" pitchFamily="34" charset="-128"/>
              </a:rPr>
              <a:t>イオンビームの軌道計算</a:t>
            </a:r>
            <a:endParaRPr lang="en-US" altLang="ja-JP" sz="2400" dirty="0" smtClean="0">
              <a:latin typeface="小塚ゴシック Pr6N R" panose="020B0400000000000000" pitchFamily="34" charset="-128"/>
              <a:ea typeface="小塚ゴシック Pr6N R" panose="020B0400000000000000" pitchFamily="34" charset="-128"/>
            </a:endParaRPr>
          </a:p>
          <a:p>
            <a:pPr marL="742950" lvl="1" indent="-285750">
              <a:lnSpc>
                <a:spcPct val="150000"/>
              </a:lnSpc>
              <a:buFont typeface="Wingdings" panose="05000000000000000000" pitchFamily="2" charset="2"/>
              <a:buChar char="Ø"/>
            </a:pPr>
            <a:r>
              <a:rPr lang="ja-JP" altLang="en-US" sz="1800" dirty="0" smtClean="0">
                <a:latin typeface="小塚ゴシック Pr6N R" panose="020B0400000000000000" pitchFamily="34" charset="-128"/>
                <a:ea typeface="小塚ゴシック Pr6N R" panose="020B0400000000000000" pitchFamily="34" charset="-128"/>
              </a:rPr>
              <a:t>エネルギーを変化させたときの軌道のずれを求める</a:t>
            </a:r>
            <a:endParaRPr lang="en-US" altLang="ja-JP" sz="1800" dirty="0" smtClean="0">
              <a:latin typeface="小塚ゴシック Pr6N R" panose="020B0400000000000000" pitchFamily="34" charset="-128"/>
              <a:ea typeface="小塚ゴシック Pr6N R" panose="020B0400000000000000" pitchFamily="34" charset="-128"/>
            </a:endParaRPr>
          </a:p>
        </p:txBody>
      </p:sp>
    </p:spTree>
    <p:extLst>
      <p:ext uri="{BB962C8B-B14F-4D97-AF65-F5344CB8AC3E}">
        <p14:creationId xmlns:p14="http://schemas.microsoft.com/office/powerpoint/2010/main" val="445555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75523" y="67920"/>
            <a:ext cx="4270075" cy="802801"/>
          </a:xfrm>
        </p:spPr>
        <p:txBody>
          <a:bodyPr>
            <a:normAutofit/>
          </a:bodyPr>
          <a:lstStyle/>
          <a:p>
            <a:r>
              <a:rPr kumimoji="1" lang="ja-JP" altLang="en-US" sz="3200" dirty="0" smtClean="0">
                <a:latin typeface="小塚ゴシック Pr6N R" panose="020B0400000000000000" pitchFamily="34" charset="-128"/>
                <a:ea typeface="小塚ゴシック Pr6N R" panose="020B0400000000000000"/>
              </a:rPr>
              <a:t>現在の進展状況</a:t>
            </a:r>
            <a:r>
              <a:rPr lang="ja-JP" altLang="en-US" sz="3200" dirty="0">
                <a:latin typeface="小塚ゴシック Pr6N R" panose="020B0400000000000000" pitchFamily="34" charset="-128"/>
                <a:ea typeface="小塚ゴシック Pr6N R" panose="020B0400000000000000"/>
              </a:rPr>
              <a:t>①</a:t>
            </a:r>
            <a:endParaRPr kumimoji="1" lang="ja-JP" altLang="en-US" sz="3200" dirty="0">
              <a:latin typeface="小塚ゴシック Pr6N R" panose="020B0400000000000000" pitchFamily="34" charset="-128"/>
              <a:ea typeface="小塚ゴシック Pr6N R" panose="020B0400000000000000"/>
            </a:endParaRPr>
          </a:p>
        </p:txBody>
      </p:sp>
      <mc:AlternateContent xmlns:mc="http://schemas.openxmlformats.org/markup-compatibility/2006" xmlns:a14="http://schemas.microsoft.com/office/drawing/2010/main">
        <mc:Choice Requires="a14">
          <p:sp>
            <p:nvSpPr>
              <p:cNvPr id="8" name="コンテンツ プレースホルダー 2"/>
              <p:cNvSpPr>
                <a:spLocks noGrp="1"/>
              </p:cNvSpPr>
              <p:nvPr>
                <p:ph idx="1"/>
              </p:nvPr>
            </p:nvSpPr>
            <p:spPr>
              <a:xfrm>
                <a:off x="75524" y="870721"/>
                <a:ext cx="7134902" cy="2282054"/>
              </a:xfrm>
            </p:spPr>
            <p:txBody>
              <a:bodyPr>
                <a:normAutofit/>
              </a:bodyPr>
              <a:lstStyle/>
              <a:p>
                <a:pPr marL="0" indent="0">
                  <a:lnSpc>
                    <a:spcPct val="100000"/>
                  </a:lnSpc>
                  <a:buNone/>
                </a:pPr>
                <a:r>
                  <a:rPr lang="ja-JP" altLang="en-US" sz="2400" dirty="0" smtClean="0">
                    <a:latin typeface="小塚ゴシック Pr6N R" panose="020B0400000000000000" pitchFamily="34" charset="-128"/>
                    <a:ea typeface="小塚ゴシック Pr6N R" panose="020B0400000000000000" pitchFamily="34" charset="-128"/>
                  </a:rPr>
                  <a:t>ビームラインの組み立て</a:t>
                </a:r>
                <a:endParaRPr lang="en-US" altLang="ja-JP" sz="1800" dirty="0" smtClean="0">
                  <a:latin typeface="小塚ゴシック Pr6N R" panose="020B0400000000000000" pitchFamily="34" charset="-128"/>
                  <a:ea typeface="小塚ゴシック Pr6N R" panose="020B0400000000000000" pitchFamily="34" charset="-128"/>
                </a:endParaRPr>
              </a:p>
              <a:p>
                <a:pPr>
                  <a:lnSpc>
                    <a:spcPct val="150000"/>
                  </a:lnSpc>
                </a:pPr>
                <a:r>
                  <a:rPr lang="ja-JP" altLang="en-US" sz="1800" dirty="0" smtClean="0">
                    <a:latin typeface="小塚ゴシック Pr6N R" panose="020B0400000000000000" pitchFamily="34" charset="-128"/>
                    <a:ea typeface="小塚ゴシック Pr6N R" panose="020B0400000000000000" pitchFamily="34" charset="-128"/>
                  </a:rPr>
                  <a:t>ビームラインを組み立て真空試験を行った</a:t>
                </a:r>
                <a:endParaRPr lang="en-US" altLang="ja-JP" sz="1800" dirty="0" smtClean="0">
                  <a:latin typeface="小塚ゴシック Pr6N R" panose="020B0400000000000000" pitchFamily="34" charset="-128"/>
                  <a:ea typeface="小塚ゴシック Pr6N R" panose="020B0400000000000000" pitchFamily="34" charset="-128"/>
                </a:endParaRPr>
              </a:p>
              <a:p>
                <a:pPr>
                  <a:lnSpc>
                    <a:spcPct val="150000"/>
                  </a:lnSpc>
                </a:pPr>
                <a:r>
                  <a:rPr lang="ja-JP" altLang="en-US" sz="1800" dirty="0">
                    <a:latin typeface="小塚ゴシック Pr6N R" panose="020B0400000000000000" pitchFamily="34" charset="-128"/>
                    <a:ea typeface="小塚ゴシック Pr6N R" panose="020B0400000000000000" pitchFamily="34" charset="-128"/>
                  </a:rPr>
                  <a:t>アルコール</a:t>
                </a:r>
                <a:r>
                  <a:rPr lang="ja-JP" altLang="en-US" sz="1800" dirty="0" smtClean="0">
                    <a:latin typeface="小塚ゴシック Pr6N R" panose="020B0400000000000000" pitchFamily="34" charset="-128"/>
                    <a:ea typeface="小塚ゴシック Pr6N R" panose="020B0400000000000000" pitchFamily="34" charset="-128"/>
                  </a:rPr>
                  <a:t>を噴きつけて真空漏れを探した</a:t>
                </a:r>
                <a:endParaRPr lang="en-US" altLang="ja-JP" sz="1800" dirty="0">
                  <a:latin typeface="小塚ゴシック Pr6N R" panose="020B0400000000000000" pitchFamily="34" charset="-128"/>
                  <a:ea typeface="小塚ゴシック Pr6N R" panose="020B0400000000000000" pitchFamily="34" charset="-128"/>
                </a:endParaRPr>
              </a:p>
              <a:p>
                <a:pPr>
                  <a:lnSpc>
                    <a:spcPct val="150000"/>
                  </a:lnSpc>
                </a:pPr>
                <a14:m>
                  <m:oMath xmlns:m="http://schemas.openxmlformats.org/officeDocument/2006/math">
                    <m:r>
                      <a:rPr lang="ja-JP" altLang="en-US" sz="2000" i="1" dirty="0" smtClean="0">
                        <a:latin typeface="Cambria Math" panose="02040503050406030204" pitchFamily="18" charset="0"/>
                        <a:ea typeface="小塚ゴシック Pr6N R" panose="020B0400000000000000" pitchFamily="34" charset="-128"/>
                      </a:rPr>
                      <m:t>最終的に</m:t>
                    </m:r>
                    <m:r>
                      <a:rPr lang="en-US" altLang="ja-JP" sz="2000" b="0" i="1" dirty="0" smtClean="0">
                        <a:latin typeface="Cambria Math" panose="02040503050406030204" pitchFamily="18" charset="0"/>
                        <a:ea typeface="小塚ゴシック Pr6N R" panose="020B0400000000000000" pitchFamily="34" charset="-128"/>
                      </a:rPr>
                      <m:t>1</m:t>
                    </m:r>
                    <m:r>
                      <a:rPr lang="en-US" altLang="ja-JP" sz="2000" dirty="0">
                        <a:latin typeface="Cambria Math" panose="02040503050406030204" pitchFamily="18" charset="0"/>
                        <a:ea typeface="小塚ゴシック Pr6N R" panose="020B0400000000000000" pitchFamily="34" charset="-128"/>
                      </a:rPr>
                      <m:t>.</m:t>
                    </m:r>
                    <m:r>
                      <a:rPr lang="en-US" altLang="ja-JP" sz="2000" b="0" i="1" dirty="0" smtClean="0">
                        <a:latin typeface="Cambria Math" panose="02040503050406030204" pitchFamily="18" charset="0"/>
                        <a:ea typeface="小塚ゴシック Pr6N R" panose="020B0400000000000000" pitchFamily="34" charset="-128"/>
                      </a:rPr>
                      <m:t>5</m:t>
                    </m:r>
                    <m:r>
                      <a:rPr lang="en-US" altLang="ja-JP" sz="2000" i="1" dirty="0">
                        <a:latin typeface="Cambria Math" panose="02040503050406030204" pitchFamily="18" charset="0"/>
                        <a:ea typeface="Cambria Math" panose="02040503050406030204" pitchFamily="18" charset="0"/>
                      </a:rPr>
                      <m:t>×</m:t>
                    </m:r>
                    <m:sSup>
                      <m:sSupPr>
                        <m:ctrlPr>
                          <a:rPr lang="en-US" altLang="ja-JP" sz="2000" i="1" dirty="0">
                            <a:latin typeface="Cambria Math" panose="02040503050406030204" pitchFamily="18" charset="0"/>
                            <a:ea typeface="Cambria Math" panose="02040503050406030204" pitchFamily="18" charset="0"/>
                          </a:rPr>
                        </m:ctrlPr>
                      </m:sSupPr>
                      <m:e>
                        <m:r>
                          <a:rPr lang="en-US" altLang="ja-JP" sz="2000" i="1" dirty="0">
                            <a:latin typeface="Cambria Math" panose="02040503050406030204" pitchFamily="18" charset="0"/>
                            <a:ea typeface="Cambria Math" panose="02040503050406030204" pitchFamily="18" charset="0"/>
                          </a:rPr>
                          <m:t>10</m:t>
                        </m:r>
                      </m:e>
                      <m:sup>
                        <m:r>
                          <a:rPr lang="en-US" altLang="ja-JP" sz="2000" i="1" dirty="0">
                            <a:latin typeface="Cambria Math" panose="02040503050406030204" pitchFamily="18" charset="0"/>
                            <a:ea typeface="Cambria Math" panose="02040503050406030204" pitchFamily="18" charset="0"/>
                          </a:rPr>
                          <m:t>−</m:t>
                        </m:r>
                        <m:r>
                          <a:rPr lang="en-US" altLang="ja-JP" sz="2000" b="0" i="1" dirty="0" smtClean="0">
                            <a:latin typeface="Cambria Math" panose="02040503050406030204" pitchFamily="18" charset="0"/>
                            <a:ea typeface="Cambria Math" panose="02040503050406030204" pitchFamily="18" charset="0"/>
                          </a:rPr>
                          <m:t>6</m:t>
                        </m:r>
                      </m:sup>
                    </m:sSup>
                    <m:r>
                      <m:rPr>
                        <m:sty m:val="p"/>
                      </m:rPr>
                      <a:rPr lang="en-US" altLang="ja-JP" sz="2000" b="0" i="0" dirty="0" smtClean="0">
                        <a:latin typeface="Cambria Math" panose="02040503050406030204" pitchFamily="18" charset="0"/>
                        <a:ea typeface="Cambria Math" panose="02040503050406030204" pitchFamily="18" charset="0"/>
                      </a:rPr>
                      <m:t>Pa</m:t>
                    </m:r>
                  </m:oMath>
                </a14:m>
                <a:r>
                  <a:rPr lang="ja-JP" altLang="en-US" sz="2000" dirty="0" smtClean="0">
                    <a:latin typeface="小塚ゴシック Pr6N R" panose="020B0400000000000000" pitchFamily="34" charset="-128"/>
                    <a:ea typeface="小塚ゴシック Pr6N R" panose="020B0400000000000000" pitchFamily="34" charset="-128"/>
                  </a:rPr>
                  <a:t>程度</a:t>
                </a:r>
                <a:r>
                  <a:rPr lang="ja-JP" altLang="en-US" sz="2000" dirty="0">
                    <a:latin typeface="小塚ゴシック Pr6N R" panose="020B0400000000000000" pitchFamily="34" charset="-128"/>
                    <a:ea typeface="小塚ゴシック Pr6N R" panose="020B0400000000000000" pitchFamily="34" charset="-128"/>
                  </a:rPr>
                  <a:t>の真空度を得ることができた</a:t>
                </a:r>
                <a:endParaRPr lang="en-US" altLang="ja-JP" sz="2000" dirty="0">
                  <a:latin typeface="小塚ゴシック Pr6N R" panose="020B0400000000000000" pitchFamily="34" charset="-128"/>
                  <a:ea typeface="小塚ゴシック Pr6N R" panose="020B0400000000000000" pitchFamily="34" charset="-128"/>
                </a:endParaRPr>
              </a:p>
              <a:p>
                <a:pPr marL="0" indent="0">
                  <a:lnSpc>
                    <a:spcPct val="150000"/>
                  </a:lnSpc>
                  <a:buNone/>
                </a:pPr>
                <a:endParaRPr lang="en-US" altLang="ja-JP" sz="2000" dirty="0" smtClean="0">
                  <a:latin typeface="小塚ゴシック Pr6N R" panose="020B0400000000000000" pitchFamily="34" charset="-128"/>
                  <a:ea typeface="小塚ゴシック Pr6N R" panose="020B0400000000000000" pitchFamily="34" charset="-128"/>
                </a:endParaRPr>
              </a:p>
            </p:txBody>
          </p:sp>
        </mc:Choice>
        <mc:Fallback xmlns="">
          <p:sp>
            <p:nvSpPr>
              <p:cNvPr id="8" name="コンテンツ プレースホルダー 2"/>
              <p:cNvSpPr>
                <a:spLocks noGrp="1" noRot="1" noChangeAspect="1" noMove="1" noResize="1" noEditPoints="1" noAdjustHandles="1" noChangeArrowheads="1" noChangeShapeType="1" noTextEdit="1"/>
              </p:cNvSpPr>
              <p:nvPr>
                <p:ph idx="1"/>
              </p:nvPr>
            </p:nvSpPr>
            <p:spPr>
              <a:xfrm>
                <a:off x="75524" y="870721"/>
                <a:ext cx="7134902" cy="2282054"/>
              </a:xfrm>
              <a:blipFill rotWithShape="0">
                <a:blip r:embed="rId3"/>
                <a:stretch>
                  <a:fillRect l="-1281" t="-2139"/>
                </a:stretch>
              </a:blipFill>
            </p:spPr>
            <p:txBody>
              <a:bodyPr/>
              <a:lstStyle/>
              <a:p>
                <a:r>
                  <a:rPr lang="ja-JP" altLang="en-US">
                    <a:noFill/>
                  </a:rPr>
                  <a:t> </a:t>
                </a:r>
              </a:p>
            </p:txBody>
          </p:sp>
        </mc:Fallback>
      </mc:AlternateContent>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448" y="3609975"/>
            <a:ext cx="4235221" cy="3176415"/>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1448" y="600008"/>
            <a:ext cx="4235220" cy="2823480"/>
          </a:xfrm>
          <a:prstGeom prst="rect">
            <a:avLst/>
          </a:prstGeom>
        </p:spPr>
      </p:pic>
      <p:sp>
        <p:nvSpPr>
          <p:cNvPr id="10" name="テキスト ボックス 9"/>
          <p:cNvSpPr txBox="1"/>
          <p:nvPr/>
        </p:nvSpPr>
        <p:spPr>
          <a:xfrm>
            <a:off x="10806068" y="1629104"/>
            <a:ext cx="990600" cy="400110"/>
          </a:xfrm>
          <a:prstGeom prst="rect">
            <a:avLst/>
          </a:prstGeom>
          <a:solidFill>
            <a:schemeClr val="bg1"/>
          </a:solidFill>
          <a:ln>
            <a:noFill/>
          </a:ln>
        </p:spPr>
        <p:txBody>
          <a:bodyPr wrap="square" rtlCol="0">
            <a:spAutoFit/>
          </a:bodyPr>
          <a:lstStyle/>
          <a:p>
            <a:r>
              <a:rPr kumimoji="1" lang="ja-JP" altLang="en-US" sz="2000" dirty="0" smtClean="0">
                <a:solidFill>
                  <a:srgbClr val="002060"/>
                </a:solidFill>
                <a:latin typeface="小塚ゴシック Pro R" panose="020B0400000000000000" pitchFamily="34" charset="-128"/>
                <a:ea typeface="小塚ゴシック Pro R" panose="020B0400000000000000" pitchFamily="34" charset="-128"/>
              </a:rPr>
              <a:t>出射側</a:t>
            </a:r>
            <a:endParaRPr kumimoji="1" lang="ja-JP" altLang="en-US" sz="2000" dirty="0">
              <a:solidFill>
                <a:srgbClr val="002060"/>
              </a:solidFill>
              <a:latin typeface="小塚ゴシック Pro R" panose="020B0400000000000000" pitchFamily="34" charset="-128"/>
              <a:ea typeface="小塚ゴシック Pro R" panose="020B0400000000000000" pitchFamily="34" charset="-128"/>
            </a:endParaRPr>
          </a:p>
        </p:txBody>
      </p:sp>
      <p:sp>
        <p:nvSpPr>
          <p:cNvPr id="13" name="テキスト ボックス 12"/>
          <p:cNvSpPr txBox="1"/>
          <p:nvPr/>
        </p:nvSpPr>
        <p:spPr>
          <a:xfrm>
            <a:off x="7561448" y="1629104"/>
            <a:ext cx="963427" cy="400110"/>
          </a:xfrm>
          <a:prstGeom prst="rect">
            <a:avLst/>
          </a:prstGeom>
          <a:solidFill>
            <a:schemeClr val="bg1"/>
          </a:solidFill>
        </p:spPr>
        <p:txBody>
          <a:bodyPr wrap="square" rtlCol="0">
            <a:spAutoFit/>
          </a:bodyPr>
          <a:lstStyle/>
          <a:p>
            <a:r>
              <a:rPr kumimoji="1" lang="ja-JP" altLang="en-US" sz="2000" dirty="0" smtClean="0">
                <a:solidFill>
                  <a:srgbClr val="002060"/>
                </a:solidFill>
                <a:latin typeface="小塚ゴシック Pro R" panose="020B0400000000000000" pitchFamily="34" charset="-128"/>
                <a:ea typeface="小塚ゴシック Pro R" panose="020B0400000000000000" pitchFamily="34" charset="-128"/>
              </a:rPr>
              <a:t>入射側</a:t>
            </a:r>
            <a:endParaRPr kumimoji="1" lang="ja-JP" altLang="en-US" sz="2000" dirty="0">
              <a:solidFill>
                <a:srgbClr val="002060"/>
              </a:solidFill>
              <a:latin typeface="小塚ゴシック Pro R" panose="020B0400000000000000" pitchFamily="34" charset="-128"/>
              <a:ea typeface="小塚ゴシック Pro R" panose="020B0400000000000000" pitchFamily="34" charset="-128"/>
            </a:endParaRPr>
          </a:p>
        </p:txBody>
      </p:sp>
      <p:graphicFrame>
        <p:nvGraphicFramePr>
          <p:cNvPr id="18" name="グラフ 17"/>
          <p:cNvGraphicFramePr>
            <a:graphicFrameLocks/>
          </p:cNvGraphicFramePr>
          <p:nvPr>
            <p:extLst>
              <p:ext uri="{D42A27DB-BD31-4B8C-83A1-F6EECF244321}">
                <p14:modId xmlns:p14="http://schemas.microsoft.com/office/powerpoint/2010/main" val="2405327124"/>
              </p:ext>
            </p:extLst>
          </p:nvPr>
        </p:nvGraphicFramePr>
        <p:xfrm>
          <a:off x="124887" y="3609975"/>
          <a:ext cx="3706291" cy="29944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グラフ 18"/>
          <p:cNvGraphicFramePr>
            <a:graphicFrameLocks/>
          </p:cNvGraphicFramePr>
          <p:nvPr>
            <p:extLst>
              <p:ext uri="{D42A27DB-BD31-4B8C-83A1-F6EECF244321}">
                <p14:modId xmlns:p14="http://schemas.microsoft.com/office/powerpoint/2010/main" val="285444965"/>
              </p:ext>
            </p:extLst>
          </p:nvPr>
        </p:nvGraphicFramePr>
        <p:xfrm>
          <a:off x="3800474" y="3609975"/>
          <a:ext cx="3648076" cy="299449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75476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5726</TotalTime>
  <Words>872</Words>
  <Application>Microsoft Office PowerPoint</Application>
  <PresentationFormat>ワイド画面</PresentationFormat>
  <Paragraphs>217</Paragraphs>
  <Slides>16</Slides>
  <Notes>16</Notes>
  <HiddenSlides>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16</vt:i4>
      </vt:variant>
    </vt:vector>
  </HeadingPairs>
  <TitlesOfParts>
    <vt:vector size="27" baseType="lpstr">
      <vt:lpstr>Adobe Gothic Std B</vt:lpstr>
      <vt:lpstr>ＭＳ Ｐゴシック</vt:lpstr>
      <vt:lpstr>小塚ゴシック Pr6N R</vt:lpstr>
      <vt:lpstr>小塚ゴシック Pro R</vt:lpstr>
      <vt:lpstr>Arial</vt:lpstr>
      <vt:lpstr>Calibri</vt:lpstr>
      <vt:lpstr>Calibri Light</vt:lpstr>
      <vt:lpstr>Cambria Math</vt:lpstr>
      <vt:lpstr>Wingdings</vt:lpstr>
      <vt:lpstr>Wingdings 2</vt:lpstr>
      <vt:lpstr>HDOfficeLightV0</vt:lpstr>
      <vt:lpstr>磁気スペクトロメーターを用いた 解離水素中の重イオンビームの 阻止能測定</vt:lpstr>
      <vt:lpstr>PowerPoint プレゼンテーション</vt:lpstr>
      <vt:lpstr>PowerPoint プレゼンテーション</vt:lpstr>
      <vt:lpstr>解離水素標的の生成方法</vt:lpstr>
      <vt:lpstr>過去に用いていたエネルギー測定法</vt:lpstr>
      <vt:lpstr>PowerPoint プレゼンテーション</vt:lpstr>
      <vt:lpstr>実験の全体概略図</vt:lpstr>
      <vt:lpstr>磁気スペクトロメーター開発における必要案件</vt:lpstr>
      <vt:lpstr>現在の進展状況①</vt:lpstr>
      <vt:lpstr>現在の進展状況②</vt:lpstr>
      <vt:lpstr>ターゲットを通過後の粒子の軌道計算</vt:lpstr>
      <vt:lpstr>入射エネルギー変化を考慮した計算</vt:lpstr>
      <vt:lpstr>計画中の予備実験</vt:lpstr>
      <vt:lpstr>PowerPoint プレゼンテーション</vt:lpstr>
      <vt:lpstr>まとめ</vt:lpstr>
      <vt:lpstr>研究計画</vt:lpstr>
    </vt:vector>
  </TitlesOfParts>
  <Company>東京工業大学</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研究スキルⅡ</dc:title>
  <dc:creator>栗田大生</dc:creator>
  <cp:lastModifiedBy>栗田大生</cp:lastModifiedBy>
  <cp:revision>177</cp:revision>
  <cp:lastPrinted>2016-01-21T23:16:27Z</cp:lastPrinted>
  <dcterms:created xsi:type="dcterms:W3CDTF">2016-01-14T04:31:32Z</dcterms:created>
  <dcterms:modified xsi:type="dcterms:W3CDTF">2016-01-22T01:00:28Z</dcterms:modified>
</cp:coreProperties>
</file>